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68" r:id="rId3"/>
    <p:sldId id="276" r:id="rId4"/>
    <p:sldId id="287" r:id="rId5"/>
    <p:sldId id="274" r:id="rId6"/>
    <p:sldId id="277" r:id="rId7"/>
    <p:sldId id="278" r:id="rId8"/>
    <p:sldId id="279" r:id="rId9"/>
    <p:sldId id="280" r:id="rId10"/>
    <p:sldId id="275" r:id="rId11"/>
    <p:sldId id="282" r:id="rId12"/>
    <p:sldId id="281" r:id="rId13"/>
    <p:sldId id="283" r:id="rId14"/>
    <p:sldId id="285" r:id="rId15"/>
    <p:sldId id="286" r:id="rId16"/>
    <p:sldId id="288" r:id="rId17"/>
    <p:sldId id="284" r:id="rId18"/>
    <p:sldId id="289"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CD6003-BBC2-41B9-AB6D-408E12F4D39D}">
          <p14:sldIdLst>
            <p14:sldId id="256"/>
          </p14:sldIdLst>
        </p14:section>
        <p14:section name="Untitled Section" id="{90E13A75-C966-4D36-9452-62DABF2E4008}">
          <p14:sldIdLst>
            <p14:sldId id="268"/>
            <p14:sldId id="276"/>
            <p14:sldId id="287"/>
            <p14:sldId id="274"/>
            <p14:sldId id="277"/>
            <p14:sldId id="278"/>
            <p14:sldId id="279"/>
            <p14:sldId id="280"/>
            <p14:sldId id="275"/>
            <p14:sldId id="282"/>
            <p14:sldId id="281"/>
            <p14:sldId id="283"/>
            <p14:sldId id="285"/>
            <p14:sldId id="286"/>
            <p14:sldId id="288"/>
            <p14:sldId id="284"/>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F4D4B-8601-45ED-9E1A-6C58C0FE8E9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333A6E-022C-47C3-95BA-6F3C97B5DB9C}">
      <dgm:prSet/>
      <dgm:spPr/>
      <dgm:t>
        <a:bodyPr/>
        <a:lstStyle/>
        <a:p>
          <a:pPr>
            <a:defRPr cap="all"/>
          </a:pPr>
          <a:r>
            <a:rPr lang="en-US" dirty="0"/>
            <a:t>Scales/Screeners:</a:t>
          </a:r>
        </a:p>
      </dgm:t>
    </dgm:pt>
    <dgm:pt modelId="{4925C9BB-74B7-48A6-8219-85BDB459D6AC}" type="parTrans" cxnId="{03CC82B9-1EAA-40B8-BA12-B4A03FD08C96}">
      <dgm:prSet/>
      <dgm:spPr/>
      <dgm:t>
        <a:bodyPr/>
        <a:lstStyle/>
        <a:p>
          <a:endParaRPr lang="en-US"/>
        </a:p>
      </dgm:t>
    </dgm:pt>
    <dgm:pt modelId="{DF3D0362-4936-4C1A-B3D8-489A46067EED}" type="sibTrans" cxnId="{03CC82B9-1EAA-40B8-BA12-B4A03FD08C96}">
      <dgm:prSet/>
      <dgm:spPr/>
      <dgm:t>
        <a:bodyPr/>
        <a:lstStyle/>
        <a:p>
          <a:endParaRPr lang="en-US"/>
        </a:p>
      </dgm:t>
    </dgm:pt>
    <dgm:pt modelId="{143D7282-2932-428A-B06A-1EFE2297E9B6}">
      <dgm:prSet/>
      <dgm:spPr/>
      <dgm:t>
        <a:bodyPr/>
        <a:lstStyle/>
        <a:p>
          <a:pPr>
            <a:defRPr cap="all"/>
          </a:pPr>
          <a:r>
            <a:rPr lang="en-US"/>
            <a:t>Assessments:</a:t>
          </a:r>
        </a:p>
      </dgm:t>
    </dgm:pt>
    <dgm:pt modelId="{3EB5902E-F715-4684-8E3E-235AC2275C7F}" type="parTrans" cxnId="{30A68D8F-DD17-4148-BC36-9E0504B0B59D}">
      <dgm:prSet/>
      <dgm:spPr/>
      <dgm:t>
        <a:bodyPr/>
        <a:lstStyle/>
        <a:p>
          <a:endParaRPr lang="en-US"/>
        </a:p>
      </dgm:t>
    </dgm:pt>
    <dgm:pt modelId="{B1367B04-D70C-49C3-AA80-0E76F0587FE0}" type="sibTrans" cxnId="{30A68D8F-DD17-4148-BC36-9E0504B0B59D}">
      <dgm:prSet/>
      <dgm:spPr/>
      <dgm:t>
        <a:bodyPr/>
        <a:lstStyle/>
        <a:p>
          <a:endParaRPr lang="en-US"/>
        </a:p>
      </dgm:t>
    </dgm:pt>
    <dgm:pt modelId="{0508FDC9-4C10-4716-9728-90FAFE84571C}">
      <dgm:prSet/>
      <dgm:spPr/>
      <dgm:t>
        <a:bodyPr/>
        <a:lstStyle/>
        <a:p>
          <a:pPr>
            <a:defRPr cap="all"/>
          </a:pPr>
          <a:r>
            <a:rPr lang="en-US"/>
            <a:t>Interviews and structured clinical assessments:</a:t>
          </a:r>
        </a:p>
      </dgm:t>
    </dgm:pt>
    <dgm:pt modelId="{CD8B4D7B-1FBD-4811-AD97-10B084F2D96D}" type="parTrans" cxnId="{D0CFB069-FFE4-45F3-ACE9-58B5EFB667FE}">
      <dgm:prSet/>
      <dgm:spPr/>
      <dgm:t>
        <a:bodyPr/>
        <a:lstStyle/>
        <a:p>
          <a:endParaRPr lang="en-US"/>
        </a:p>
      </dgm:t>
    </dgm:pt>
    <dgm:pt modelId="{3CA30AC0-9B50-4D58-A2DE-74A75F70F026}" type="sibTrans" cxnId="{D0CFB069-FFE4-45F3-ACE9-58B5EFB667FE}">
      <dgm:prSet/>
      <dgm:spPr/>
      <dgm:t>
        <a:bodyPr/>
        <a:lstStyle/>
        <a:p>
          <a:endParaRPr lang="en-US"/>
        </a:p>
      </dgm:t>
    </dgm:pt>
    <dgm:pt modelId="{D32D4F03-87DC-4134-B598-7A79CDCB1388}">
      <dgm:prSet/>
      <dgm:spPr/>
      <dgm:t>
        <a:bodyPr/>
        <a:lstStyle/>
        <a:p>
          <a:pPr>
            <a:defRPr cap="all"/>
          </a:pPr>
          <a:r>
            <a:rPr lang="en-US"/>
            <a:t>Researched tests:</a:t>
          </a:r>
        </a:p>
      </dgm:t>
    </dgm:pt>
    <dgm:pt modelId="{FA6470AD-E34E-4B5F-8A15-1BAECA9B1B9F}" type="parTrans" cxnId="{4B79A137-6164-417C-8D02-A278476B78E2}">
      <dgm:prSet/>
      <dgm:spPr/>
      <dgm:t>
        <a:bodyPr/>
        <a:lstStyle/>
        <a:p>
          <a:endParaRPr lang="en-US"/>
        </a:p>
      </dgm:t>
    </dgm:pt>
    <dgm:pt modelId="{E61D92AE-5C30-45AA-A199-61580F170910}" type="sibTrans" cxnId="{4B79A137-6164-417C-8D02-A278476B78E2}">
      <dgm:prSet/>
      <dgm:spPr/>
      <dgm:t>
        <a:bodyPr/>
        <a:lstStyle/>
        <a:p>
          <a:endParaRPr lang="en-US"/>
        </a:p>
      </dgm:t>
    </dgm:pt>
    <dgm:pt modelId="{BE7CBD30-C542-4C91-B051-8CEBD1082780}">
      <dgm:prSet/>
      <dgm:spPr/>
      <dgm:t>
        <a:bodyPr/>
        <a:lstStyle/>
        <a:p>
          <a:pPr>
            <a:defRPr cap="all"/>
          </a:pPr>
          <a:r>
            <a:rPr lang="en-US"/>
            <a:t>Behavioral observations:</a:t>
          </a:r>
        </a:p>
      </dgm:t>
    </dgm:pt>
    <dgm:pt modelId="{1049A9A7-519F-423C-A499-821CFF0FD805}" type="parTrans" cxnId="{8D2FEFD2-6C42-462C-BBA4-A5BA313D32B8}">
      <dgm:prSet/>
      <dgm:spPr/>
      <dgm:t>
        <a:bodyPr/>
        <a:lstStyle/>
        <a:p>
          <a:endParaRPr lang="en-US"/>
        </a:p>
      </dgm:t>
    </dgm:pt>
    <dgm:pt modelId="{DC74206E-18FE-42AA-BD5B-F44E3926054C}" type="sibTrans" cxnId="{8D2FEFD2-6C42-462C-BBA4-A5BA313D32B8}">
      <dgm:prSet/>
      <dgm:spPr/>
      <dgm:t>
        <a:bodyPr/>
        <a:lstStyle/>
        <a:p>
          <a:endParaRPr lang="en-US"/>
        </a:p>
      </dgm:t>
    </dgm:pt>
    <dgm:pt modelId="{918C8EEB-2E0C-42DB-80CF-5B052CA76F5F}">
      <dgm:prSet/>
      <dgm:spPr/>
      <dgm:t>
        <a:bodyPr/>
        <a:lstStyle/>
        <a:p>
          <a:pPr>
            <a:defRPr cap="all"/>
          </a:pPr>
          <a:r>
            <a:rPr lang="en-US"/>
            <a:t>Heritability:</a:t>
          </a:r>
        </a:p>
      </dgm:t>
    </dgm:pt>
    <dgm:pt modelId="{A23E75C4-E078-47CB-B4C1-901445974B85}" type="parTrans" cxnId="{CC6263C8-3BEB-4F99-A5E0-5330A3939398}">
      <dgm:prSet/>
      <dgm:spPr/>
      <dgm:t>
        <a:bodyPr/>
        <a:lstStyle/>
        <a:p>
          <a:endParaRPr lang="en-US"/>
        </a:p>
      </dgm:t>
    </dgm:pt>
    <dgm:pt modelId="{2E4C4B05-5899-43F0-AF5C-AA9261936018}" type="sibTrans" cxnId="{CC6263C8-3BEB-4F99-A5E0-5330A3939398}">
      <dgm:prSet/>
      <dgm:spPr/>
      <dgm:t>
        <a:bodyPr/>
        <a:lstStyle/>
        <a:p>
          <a:endParaRPr lang="en-US"/>
        </a:p>
      </dgm:t>
    </dgm:pt>
    <dgm:pt modelId="{BC985E15-E7C1-478F-8F06-983041E87519}">
      <dgm:prSet/>
      <dgm:spPr/>
      <dgm:t>
        <a:bodyPr/>
        <a:lstStyle/>
        <a:p>
          <a:pPr>
            <a:defRPr cap="all"/>
          </a:pPr>
          <a:r>
            <a:rPr lang="en-US"/>
            <a:t>Self Diagnosis:</a:t>
          </a:r>
        </a:p>
      </dgm:t>
    </dgm:pt>
    <dgm:pt modelId="{AD2A8843-B146-42D3-A765-94762BC28A2D}" type="parTrans" cxnId="{896E23DE-15B7-442E-B2B4-8C244F31C021}">
      <dgm:prSet/>
      <dgm:spPr/>
      <dgm:t>
        <a:bodyPr/>
        <a:lstStyle/>
        <a:p>
          <a:endParaRPr lang="en-US"/>
        </a:p>
      </dgm:t>
    </dgm:pt>
    <dgm:pt modelId="{E4BF419C-8328-48C3-ADD9-828AF97D46DB}" type="sibTrans" cxnId="{896E23DE-15B7-442E-B2B4-8C244F31C021}">
      <dgm:prSet/>
      <dgm:spPr/>
      <dgm:t>
        <a:bodyPr/>
        <a:lstStyle/>
        <a:p>
          <a:endParaRPr lang="en-US"/>
        </a:p>
      </dgm:t>
    </dgm:pt>
    <dgm:pt modelId="{49D842EC-96C6-4BD2-B6CA-55C8618487A0}">
      <dgm:prSet/>
      <dgm:spPr/>
      <dgm:t>
        <a:bodyPr/>
        <a:lstStyle/>
        <a:p>
          <a:pPr>
            <a:defRPr cap="all"/>
          </a:pPr>
          <a:r>
            <a:rPr lang="en-US"/>
            <a:t>Mis-Diagnosis issues:</a:t>
          </a:r>
        </a:p>
      </dgm:t>
    </dgm:pt>
    <dgm:pt modelId="{43504F27-2FF5-4111-A3CF-42C3157F15AC}" type="parTrans" cxnId="{895FEE20-2EEC-4637-902E-E65C03CE8552}">
      <dgm:prSet/>
      <dgm:spPr/>
      <dgm:t>
        <a:bodyPr/>
        <a:lstStyle/>
        <a:p>
          <a:endParaRPr lang="en-US"/>
        </a:p>
      </dgm:t>
    </dgm:pt>
    <dgm:pt modelId="{054554E7-E020-4A19-BA8F-1AD9469C9BB1}" type="sibTrans" cxnId="{895FEE20-2EEC-4637-902E-E65C03CE8552}">
      <dgm:prSet/>
      <dgm:spPr/>
      <dgm:t>
        <a:bodyPr/>
        <a:lstStyle/>
        <a:p>
          <a:endParaRPr lang="en-US"/>
        </a:p>
      </dgm:t>
    </dgm:pt>
    <dgm:pt modelId="{C29B1441-65C2-4B8F-925A-D8BA9A090930}" type="pres">
      <dgm:prSet presAssocID="{AEAF4D4B-8601-45ED-9E1A-6C58C0FE8E9B}" presName="root" presStyleCnt="0">
        <dgm:presLayoutVars>
          <dgm:dir/>
          <dgm:resizeHandles val="exact"/>
        </dgm:presLayoutVars>
      </dgm:prSet>
      <dgm:spPr/>
    </dgm:pt>
    <dgm:pt modelId="{CA4CB861-7D38-4E4C-B294-CCF1FCCEB78F}" type="pres">
      <dgm:prSet presAssocID="{5B333A6E-022C-47C3-95BA-6F3C97B5DB9C}" presName="compNode" presStyleCnt="0"/>
      <dgm:spPr/>
    </dgm:pt>
    <dgm:pt modelId="{227AFDCD-C98A-47DF-A256-7611C7E750CA}" type="pres">
      <dgm:prSet presAssocID="{5B333A6E-022C-47C3-95BA-6F3C97B5DB9C}" presName="iconBgRect" presStyleLbl="bgShp" presStyleIdx="0" presStyleCnt="8"/>
      <dgm:spPr>
        <a:prstGeom prst="round2DiagRect">
          <a:avLst>
            <a:gd name="adj1" fmla="val 29727"/>
            <a:gd name="adj2" fmla="val 0"/>
          </a:avLst>
        </a:prstGeom>
      </dgm:spPr>
    </dgm:pt>
    <dgm:pt modelId="{D9DA197B-E750-437C-BAE4-D2D37F45B259}" type="pres">
      <dgm:prSet presAssocID="{5B333A6E-022C-47C3-95BA-6F3C97B5DB9C}" presName="iconRect" presStyleLbl="node1" presStyleIdx="0" presStyleCnt="8" custLinFactX="300000" custLinFactNeighborX="369464" custLinFactNeighborY="-31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0C96563-CF04-4AE3-8209-09432C7114CD}" type="pres">
      <dgm:prSet presAssocID="{5B333A6E-022C-47C3-95BA-6F3C97B5DB9C}" presName="spaceRect" presStyleCnt="0"/>
      <dgm:spPr/>
    </dgm:pt>
    <dgm:pt modelId="{048BA812-E6B1-4A88-810F-8AB937285EC8}" type="pres">
      <dgm:prSet presAssocID="{5B333A6E-022C-47C3-95BA-6F3C97B5DB9C}" presName="textRect" presStyleLbl="revTx" presStyleIdx="0" presStyleCnt="8">
        <dgm:presLayoutVars>
          <dgm:chMax val="1"/>
          <dgm:chPref val="1"/>
        </dgm:presLayoutVars>
      </dgm:prSet>
      <dgm:spPr/>
    </dgm:pt>
    <dgm:pt modelId="{65354A11-DEE8-4277-8219-A7194A50FCC1}" type="pres">
      <dgm:prSet presAssocID="{DF3D0362-4936-4C1A-B3D8-489A46067EED}" presName="sibTrans" presStyleCnt="0"/>
      <dgm:spPr/>
    </dgm:pt>
    <dgm:pt modelId="{07EE38F1-0843-443F-8DB0-3D8689843112}" type="pres">
      <dgm:prSet presAssocID="{143D7282-2932-428A-B06A-1EFE2297E9B6}" presName="compNode" presStyleCnt="0"/>
      <dgm:spPr/>
    </dgm:pt>
    <dgm:pt modelId="{E9F38433-F461-478D-B38D-A9375B342CD6}" type="pres">
      <dgm:prSet presAssocID="{143D7282-2932-428A-B06A-1EFE2297E9B6}" presName="iconBgRect" presStyleLbl="bgShp" presStyleIdx="1" presStyleCnt="8"/>
      <dgm:spPr>
        <a:prstGeom prst="round2DiagRect">
          <a:avLst>
            <a:gd name="adj1" fmla="val 29727"/>
            <a:gd name="adj2" fmla="val 0"/>
          </a:avLst>
        </a:prstGeom>
      </dgm:spPr>
    </dgm:pt>
    <dgm:pt modelId="{3DFC205E-7F31-4E50-B148-1E3BA9725B0D}" type="pres">
      <dgm:prSet presAssocID="{143D7282-2932-428A-B06A-1EFE2297E9B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52FC22D8-59C2-42A0-9683-D007E284F997}" type="pres">
      <dgm:prSet presAssocID="{143D7282-2932-428A-B06A-1EFE2297E9B6}" presName="spaceRect" presStyleCnt="0"/>
      <dgm:spPr/>
    </dgm:pt>
    <dgm:pt modelId="{A96622B4-67B4-4B08-814A-439A1A5733D3}" type="pres">
      <dgm:prSet presAssocID="{143D7282-2932-428A-B06A-1EFE2297E9B6}" presName="textRect" presStyleLbl="revTx" presStyleIdx="1" presStyleCnt="8">
        <dgm:presLayoutVars>
          <dgm:chMax val="1"/>
          <dgm:chPref val="1"/>
        </dgm:presLayoutVars>
      </dgm:prSet>
      <dgm:spPr/>
    </dgm:pt>
    <dgm:pt modelId="{5CB928D0-27A8-40C6-9874-1541830A53E6}" type="pres">
      <dgm:prSet presAssocID="{B1367B04-D70C-49C3-AA80-0E76F0587FE0}" presName="sibTrans" presStyleCnt="0"/>
      <dgm:spPr/>
    </dgm:pt>
    <dgm:pt modelId="{7C3CB7F2-ECB7-44A1-A7A1-F62216C5DF4A}" type="pres">
      <dgm:prSet presAssocID="{0508FDC9-4C10-4716-9728-90FAFE84571C}" presName="compNode" presStyleCnt="0"/>
      <dgm:spPr/>
    </dgm:pt>
    <dgm:pt modelId="{E39DE5DB-83C7-4BBE-AF88-6BF3FBF8C404}" type="pres">
      <dgm:prSet presAssocID="{0508FDC9-4C10-4716-9728-90FAFE84571C}" presName="iconBgRect" presStyleLbl="bgShp" presStyleIdx="2" presStyleCnt="8"/>
      <dgm:spPr>
        <a:prstGeom prst="round2DiagRect">
          <a:avLst>
            <a:gd name="adj1" fmla="val 29727"/>
            <a:gd name="adj2" fmla="val 0"/>
          </a:avLst>
        </a:prstGeom>
      </dgm:spPr>
    </dgm:pt>
    <dgm:pt modelId="{2C328603-1BAF-4AA3-8A04-A8BF319BDEE8}" type="pres">
      <dgm:prSet presAssocID="{0508FDC9-4C10-4716-9728-90FAFE84571C}" presName="iconRect" presStyleLbl="node1" presStyleIdx="2" presStyleCnt="8" custLinFactX="-300000" custLinFactNeighborX="-37093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ED11C80-84E0-4590-8654-058AF9AF1D22}" type="pres">
      <dgm:prSet presAssocID="{0508FDC9-4C10-4716-9728-90FAFE84571C}" presName="spaceRect" presStyleCnt="0"/>
      <dgm:spPr/>
    </dgm:pt>
    <dgm:pt modelId="{C5FAE6DA-7C45-4559-B0A4-AEAE6309FDB3}" type="pres">
      <dgm:prSet presAssocID="{0508FDC9-4C10-4716-9728-90FAFE84571C}" presName="textRect" presStyleLbl="revTx" presStyleIdx="2" presStyleCnt="8">
        <dgm:presLayoutVars>
          <dgm:chMax val="1"/>
          <dgm:chPref val="1"/>
        </dgm:presLayoutVars>
      </dgm:prSet>
      <dgm:spPr/>
    </dgm:pt>
    <dgm:pt modelId="{24AB9454-ED69-4D63-9382-8D85506DE622}" type="pres">
      <dgm:prSet presAssocID="{3CA30AC0-9B50-4D58-A2DE-74A75F70F026}" presName="sibTrans" presStyleCnt="0"/>
      <dgm:spPr/>
    </dgm:pt>
    <dgm:pt modelId="{9CFC5086-CB93-4D34-BE74-6CB0F4EC00DC}" type="pres">
      <dgm:prSet presAssocID="{D32D4F03-87DC-4134-B598-7A79CDCB1388}" presName="compNode" presStyleCnt="0"/>
      <dgm:spPr/>
    </dgm:pt>
    <dgm:pt modelId="{94A55234-264E-4063-9660-AD78F874CF20}" type="pres">
      <dgm:prSet presAssocID="{D32D4F03-87DC-4134-B598-7A79CDCB1388}" presName="iconBgRect" presStyleLbl="bgShp" presStyleIdx="3" presStyleCnt="8"/>
      <dgm:spPr>
        <a:prstGeom prst="round2DiagRect">
          <a:avLst>
            <a:gd name="adj1" fmla="val 29727"/>
            <a:gd name="adj2" fmla="val 0"/>
          </a:avLst>
        </a:prstGeom>
      </dgm:spPr>
    </dgm:pt>
    <dgm:pt modelId="{75DFF96B-7543-4E64-A9F7-4D65AE34F035}" type="pres">
      <dgm:prSet presAssocID="{D32D4F03-87DC-4134-B598-7A79CDCB1388}"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ABF59B42-B444-409A-BAA4-78FB8CD30F07}" type="pres">
      <dgm:prSet presAssocID="{D32D4F03-87DC-4134-B598-7A79CDCB1388}" presName="spaceRect" presStyleCnt="0"/>
      <dgm:spPr/>
    </dgm:pt>
    <dgm:pt modelId="{0E994DF9-8CEE-45B8-BFBA-8B599263F90B}" type="pres">
      <dgm:prSet presAssocID="{D32D4F03-87DC-4134-B598-7A79CDCB1388}" presName="textRect" presStyleLbl="revTx" presStyleIdx="3" presStyleCnt="8">
        <dgm:presLayoutVars>
          <dgm:chMax val="1"/>
          <dgm:chPref val="1"/>
        </dgm:presLayoutVars>
      </dgm:prSet>
      <dgm:spPr/>
    </dgm:pt>
    <dgm:pt modelId="{9FC451BB-B65B-4C5C-8410-5E7F3B3ABA15}" type="pres">
      <dgm:prSet presAssocID="{E61D92AE-5C30-45AA-A199-61580F170910}" presName="sibTrans" presStyleCnt="0"/>
      <dgm:spPr/>
    </dgm:pt>
    <dgm:pt modelId="{AEFCC5E3-B956-4606-87DD-D5C9F5C054DC}" type="pres">
      <dgm:prSet presAssocID="{BE7CBD30-C542-4C91-B051-8CEBD1082780}" presName="compNode" presStyleCnt="0"/>
      <dgm:spPr/>
    </dgm:pt>
    <dgm:pt modelId="{BA52AEFE-4E4C-4B4F-A885-B6EDB1B9BF8D}" type="pres">
      <dgm:prSet presAssocID="{BE7CBD30-C542-4C91-B051-8CEBD1082780}" presName="iconBgRect" presStyleLbl="bgShp" presStyleIdx="4" presStyleCnt="8"/>
      <dgm:spPr>
        <a:prstGeom prst="round2DiagRect">
          <a:avLst>
            <a:gd name="adj1" fmla="val 29727"/>
            <a:gd name="adj2" fmla="val 0"/>
          </a:avLst>
        </a:prstGeom>
      </dgm:spPr>
    </dgm:pt>
    <dgm:pt modelId="{A688D35F-ED3A-4578-BA68-716337F7D4D7}" type="pres">
      <dgm:prSet presAssocID="{BE7CBD30-C542-4C91-B051-8CEBD108278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54470B4A-951F-4F3D-A3D0-E4B1EC7A73A4}" type="pres">
      <dgm:prSet presAssocID="{BE7CBD30-C542-4C91-B051-8CEBD1082780}" presName="spaceRect" presStyleCnt="0"/>
      <dgm:spPr/>
    </dgm:pt>
    <dgm:pt modelId="{A3D8DAC0-EAC8-468B-8DB7-A93C8E15AA46}" type="pres">
      <dgm:prSet presAssocID="{BE7CBD30-C542-4C91-B051-8CEBD1082780}" presName="textRect" presStyleLbl="revTx" presStyleIdx="4" presStyleCnt="8">
        <dgm:presLayoutVars>
          <dgm:chMax val="1"/>
          <dgm:chPref val="1"/>
        </dgm:presLayoutVars>
      </dgm:prSet>
      <dgm:spPr/>
    </dgm:pt>
    <dgm:pt modelId="{892F24F9-DC35-411D-B2FB-E9686D6A1CC1}" type="pres">
      <dgm:prSet presAssocID="{DC74206E-18FE-42AA-BD5B-F44E3926054C}" presName="sibTrans" presStyleCnt="0"/>
      <dgm:spPr/>
    </dgm:pt>
    <dgm:pt modelId="{F98D233B-8FAB-48B0-ADC9-F0DD5528D393}" type="pres">
      <dgm:prSet presAssocID="{918C8EEB-2E0C-42DB-80CF-5B052CA76F5F}" presName="compNode" presStyleCnt="0"/>
      <dgm:spPr/>
    </dgm:pt>
    <dgm:pt modelId="{83C457F6-CEA5-410B-A808-712A0F998080}" type="pres">
      <dgm:prSet presAssocID="{918C8EEB-2E0C-42DB-80CF-5B052CA76F5F}" presName="iconBgRect" presStyleLbl="bgShp" presStyleIdx="5" presStyleCnt="8"/>
      <dgm:spPr>
        <a:prstGeom prst="round2DiagRect">
          <a:avLst>
            <a:gd name="adj1" fmla="val 29727"/>
            <a:gd name="adj2" fmla="val 0"/>
          </a:avLst>
        </a:prstGeom>
      </dgm:spPr>
    </dgm:pt>
    <dgm:pt modelId="{C548489B-640C-49EA-B0D5-005A21F3BD06}" type="pres">
      <dgm:prSet presAssocID="{918C8EEB-2E0C-42DB-80CF-5B052CA76F5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d Chime"/>
        </a:ext>
      </dgm:extLst>
    </dgm:pt>
    <dgm:pt modelId="{258D52D5-3350-4FF2-977D-BCDEF289C208}" type="pres">
      <dgm:prSet presAssocID="{918C8EEB-2E0C-42DB-80CF-5B052CA76F5F}" presName="spaceRect" presStyleCnt="0"/>
      <dgm:spPr/>
    </dgm:pt>
    <dgm:pt modelId="{0162A186-54C6-435B-988C-0699C0BEBC70}" type="pres">
      <dgm:prSet presAssocID="{918C8EEB-2E0C-42DB-80CF-5B052CA76F5F}" presName="textRect" presStyleLbl="revTx" presStyleIdx="5" presStyleCnt="8">
        <dgm:presLayoutVars>
          <dgm:chMax val="1"/>
          <dgm:chPref val="1"/>
        </dgm:presLayoutVars>
      </dgm:prSet>
      <dgm:spPr/>
    </dgm:pt>
    <dgm:pt modelId="{FA323DD8-A531-4E10-8D29-A57AE55ACB04}" type="pres">
      <dgm:prSet presAssocID="{2E4C4B05-5899-43F0-AF5C-AA9261936018}" presName="sibTrans" presStyleCnt="0"/>
      <dgm:spPr/>
    </dgm:pt>
    <dgm:pt modelId="{F57A5F56-0649-44A1-9A25-704CA39E377F}" type="pres">
      <dgm:prSet presAssocID="{BC985E15-E7C1-478F-8F06-983041E87519}" presName="compNode" presStyleCnt="0"/>
      <dgm:spPr/>
    </dgm:pt>
    <dgm:pt modelId="{E1BB7FBA-D1BE-4D65-ADB7-A19A48184C5D}" type="pres">
      <dgm:prSet presAssocID="{BC985E15-E7C1-478F-8F06-983041E87519}" presName="iconBgRect" presStyleLbl="bgShp" presStyleIdx="6" presStyleCnt="8"/>
      <dgm:spPr>
        <a:prstGeom prst="round2DiagRect">
          <a:avLst>
            <a:gd name="adj1" fmla="val 29727"/>
            <a:gd name="adj2" fmla="val 0"/>
          </a:avLst>
        </a:prstGeom>
      </dgm:spPr>
    </dgm:pt>
    <dgm:pt modelId="{D6DD910E-AB86-4B60-99BE-3F5BAD100E7F}" type="pres">
      <dgm:prSet presAssocID="{BC985E15-E7C1-478F-8F06-983041E8751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tor"/>
        </a:ext>
      </dgm:extLst>
    </dgm:pt>
    <dgm:pt modelId="{3361FB6B-5440-40B6-B9DD-20CCD0C673A6}" type="pres">
      <dgm:prSet presAssocID="{BC985E15-E7C1-478F-8F06-983041E87519}" presName="spaceRect" presStyleCnt="0"/>
      <dgm:spPr/>
    </dgm:pt>
    <dgm:pt modelId="{0059E980-CAF3-4EBC-8D40-8B4FE17D9681}" type="pres">
      <dgm:prSet presAssocID="{BC985E15-E7C1-478F-8F06-983041E87519}" presName="textRect" presStyleLbl="revTx" presStyleIdx="6" presStyleCnt="8">
        <dgm:presLayoutVars>
          <dgm:chMax val="1"/>
          <dgm:chPref val="1"/>
        </dgm:presLayoutVars>
      </dgm:prSet>
      <dgm:spPr/>
    </dgm:pt>
    <dgm:pt modelId="{517AB020-FA75-4782-8421-96D729B47403}" type="pres">
      <dgm:prSet presAssocID="{E4BF419C-8328-48C3-ADD9-828AF97D46DB}" presName="sibTrans" presStyleCnt="0"/>
      <dgm:spPr/>
    </dgm:pt>
    <dgm:pt modelId="{117AC170-3CB6-408C-A66A-D95C013E9A18}" type="pres">
      <dgm:prSet presAssocID="{49D842EC-96C6-4BD2-B6CA-55C8618487A0}" presName="compNode" presStyleCnt="0"/>
      <dgm:spPr/>
    </dgm:pt>
    <dgm:pt modelId="{7C250FEC-78B9-4D74-A96B-03B9E5CA86B4}" type="pres">
      <dgm:prSet presAssocID="{49D842EC-96C6-4BD2-B6CA-55C8618487A0}" presName="iconBgRect" presStyleLbl="bgShp" presStyleIdx="7" presStyleCnt="8"/>
      <dgm:spPr>
        <a:prstGeom prst="round2DiagRect">
          <a:avLst>
            <a:gd name="adj1" fmla="val 29727"/>
            <a:gd name="adj2" fmla="val 0"/>
          </a:avLst>
        </a:prstGeom>
      </dgm:spPr>
    </dgm:pt>
    <dgm:pt modelId="{04007656-D1C1-4E95-84FF-72C69469BC1B}" type="pres">
      <dgm:prSet presAssocID="{49D842EC-96C6-4BD2-B6CA-55C8618487A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oks"/>
        </a:ext>
      </dgm:extLst>
    </dgm:pt>
    <dgm:pt modelId="{BC1DEB44-363F-42F3-94A4-F7954ACF1AF8}" type="pres">
      <dgm:prSet presAssocID="{49D842EC-96C6-4BD2-B6CA-55C8618487A0}" presName="spaceRect" presStyleCnt="0"/>
      <dgm:spPr/>
    </dgm:pt>
    <dgm:pt modelId="{A4A6BAAB-5CA2-45FB-AB93-1F7B490194C8}" type="pres">
      <dgm:prSet presAssocID="{49D842EC-96C6-4BD2-B6CA-55C8618487A0}" presName="textRect" presStyleLbl="revTx" presStyleIdx="7" presStyleCnt="8">
        <dgm:presLayoutVars>
          <dgm:chMax val="1"/>
          <dgm:chPref val="1"/>
        </dgm:presLayoutVars>
      </dgm:prSet>
      <dgm:spPr/>
    </dgm:pt>
  </dgm:ptLst>
  <dgm:cxnLst>
    <dgm:cxn modelId="{517CA60D-2B87-4B79-9C60-7481B8525747}" type="presOf" srcId="{BE7CBD30-C542-4C91-B051-8CEBD1082780}" destId="{A3D8DAC0-EAC8-468B-8DB7-A93C8E15AA46}" srcOrd="0" destOrd="0" presId="urn:microsoft.com/office/officeart/2018/5/layout/IconLeafLabelList"/>
    <dgm:cxn modelId="{895FEE20-2EEC-4637-902E-E65C03CE8552}" srcId="{AEAF4D4B-8601-45ED-9E1A-6C58C0FE8E9B}" destId="{49D842EC-96C6-4BD2-B6CA-55C8618487A0}" srcOrd="7" destOrd="0" parTransId="{43504F27-2FF5-4111-A3CF-42C3157F15AC}" sibTransId="{054554E7-E020-4A19-BA8F-1AD9469C9BB1}"/>
    <dgm:cxn modelId="{4B79A137-6164-417C-8D02-A278476B78E2}" srcId="{AEAF4D4B-8601-45ED-9E1A-6C58C0FE8E9B}" destId="{D32D4F03-87DC-4134-B598-7A79CDCB1388}" srcOrd="3" destOrd="0" parTransId="{FA6470AD-E34E-4B5F-8A15-1BAECA9B1B9F}" sibTransId="{E61D92AE-5C30-45AA-A199-61580F170910}"/>
    <dgm:cxn modelId="{DE42C368-1BE2-4EFF-8A2C-3237D51BA0D2}" type="presOf" srcId="{AEAF4D4B-8601-45ED-9E1A-6C58C0FE8E9B}" destId="{C29B1441-65C2-4B8F-925A-D8BA9A090930}" srcOrd="0" destOrd="0" presId="urn:microsoft.com/office/officeart/2018/5/layout/IconLeafLabelList"/>
    <dgm:cxn modelId="{D0CFB069-FFE4-45F3-ACE9-58B5EFB667FE}" srcId="{AEAF4D4B-8601-45ED-9E1A-6C58C0FE8E9B}" destId="{0508FDC9-4C10-4716-9728-90FAFE84571C}" srcOrd="2" destOrd="0" parTransId="{CD8B4D7B-1FBD-4811-AD97-10B084F2D96D}" sibTransId="{3CA30AC0-9B50-4D58-A2DE-74A75F70F026}"/>
    <dgm:cxn modelId="{025CF952-545A-452A-AC84-DBD57AA0316C}" type="presOf" srcId="{143D7282-2932-428A-B06A-1EFE2297E9B6}" destId="{A96622B4-67B4-4B08-814A-439A1A5733D3}" srcOrd="0" destOrd="0" presId="urn:microsoft.com/office/officeart/2018/5/layout/IconLeafLabelList"/>
    <dgm:cxn modelId="{E2ED735A-50D9-434D-B5E7-66BE1D244E37}" type="presOf" srcId="{918C8EEB-2E0C-42DB-80CF-5B052CA76F5F}" destId="{0162A186-54C6-435B-988C-0699C0BEBC70}" srcOrd="0" destOrd="0" presId="urn:microsoft.com/office/officeart/2018/5/layout/IconLeafLabelList"/>
    <dgm:cxn modelId="{D00B817F-B641-47A5-B8DA-4034860F3D7A}" type="presOf" srcId="{49D842EC-96C6-4BD2-B6CA-55C8618487A0}" destId="{A4A6BAAB-5CA2-45FB-AB93-1F7B490194C8}" srcOrd="0" destOrd="0" presId="urn:microsoft.com/office/officeart/2018/5/layout/IconLeafLabelList"/>
    <dgm:cxn modelId="{30A68D8F-DD17-4148-BC36-9E0504B0B59D}" srcId="{AEAF4D4B-8601-45ED-9E1A-6C58C0FE8E9B}" destId="{143D7282-2932-428A-B06A-1EFE2297E9B6}" srcOrd="1" destOrd="0" parTransId="{3EB5902E-F715-4684-8E3E-235AC2275C7F}" sibTransId="{B1367B04-D70C-49C3-AA80-0E76F0587FE0}"/>
    <dgm:cxn modelId="{5F784391-A629-48D9-AE96-59CCB6CB9EA0}" type="presOf" srcId="{BC985E15-E7C1-478F-8F06-983041E87519}" destId="{0059E980-CAF3-4EBC-8D40-8B4FE17D9681}" srcOrd="0" destOrd="0" presId="urn:microsoft.com/office/officeart/2018/5/layout/IconLeafLabelList"/>
    <dgm:cxn modelId="{34DDC6A7-06E6-4732-A536-F170865A36DD}" type="presOf" srcId="{5B333A6E-022C-47C3-95BA-6F3C97B5DB9C}" destId="{048BA812-E6B1-4A88-810F-8AB937285EC8}" srcOrd="0" destOrd="0" presId="urn:microsoft.com/office/officeart/2018/5/layout/IconLeafLabelList"/>
    <dgm:cxn modelId="{03CC82B9-1EAA-40B8-BA12-B4A03FD08C96}" srcId="{AEAF4D4B-8601-45ED-9E1A-6C58C0FE8E9B}" destId="{5B333A6E-022C-47C3-95BA-6F3C97B5DB9C}" srcOrd="0" destOrd="0" parTransId="{4925C9BB-74B7-48A6-8219-85BDB459D6AC}" sibTransId="{DF3D0362-4936-4C1A-B3D8-489A46067EED}"/>
    <dgm:cxn modelId="{CC6263C8-3BEB-4F99-A5E0-5330A3939398}" srcId="{AEAF4D4B-8601-45ED-9E1A-6C58C0FE8E9B}" destId="{918C8EEB-2E0C-42DB-80CF-5B052CA76F5F}" srcOrd="5" destOrd="0" parTransId="{A23E75C4-E078-47CB-B4C1-901445974B85}" sibTransId="{2E4C4B05-5899-43F0-AF5C-AA9261936018}"/>
    <dgm:cxn modelId="{8D2FEFD2-6C42-462C-BBA4-A5BA313D32B8}" srcId="{AEAF4D4B-8601-45ED-9E1A-6C58C0FE8E9B}" destId="{BE7CBD30-C542-4C91-B051-8CEBD1082780}" srcOrd="4" destOrd="0" parTransId="{1049A9A7-519F-423C-A499-821CFF0FD805}" sibTransId="{DC74206E-18FE-42AA-BD5B-F44E3926054C}"/>
    <dgm:cxn modelId="{1456BDD4-2143-4F73-8966-ABBAACD905D2}" type="presOf" srcId="{D32D4F03-87DC-4134-B598-7A79CDCB1388}" destId="{0E994DF9-8CEE-45B8-BFBA-8B599263F90B}" srcOrd="0" destOrd="0" presId="urn:microsoft.com/office/officeart/2018/5/layout/IconLeafLabelList"/>
    <dgm:cxn modelId="{DFD9B1D6-A107-4CBD-BCA8-366DB6786BB0}" type="presOf" srcId="{0508FDC9-4C10-4716-9728-90FAFE84571C}" destId="{C5FAE6DA-7C45-4559-B0A4-AEAE6309FDB3}" srcOrd="0" destOrd="0" presId="urn:microsoft.com/office/officeart/2018/5/layout/IconLeafLabelList"/>
    <dgm:cxn modelId="{896E23DE-15B7-442E-B2B4-8C244F31C021}" srcId="{AEAF4D4B-8601-45ED-9E1A-6C58C0FE8E9B}" destId="{BC985E15-E7C1-478F-8F06-983041E87519}" srcOrd="6" destOrd="0" parTransId="{AD2A8843-B146-42D3-A765-94762BC28A2D}" sibTransId="{E4BF419C-8328-48C3-ADD9-828AF97D46DB}"/>
    <dgm:cxn modelId="{C07D83EB-85EE-4904-B4AB-E885C4C99CC7}" type="presParOf" srcId="{C29B1441-65C2-4B8F-925A-D8BA9A090930}" destId="{CA4CB861-7D38-4E4C-B294-CCF1FCCEB78F}" srcOrd="0" destOrd="0" presId="urn:microsoft.com/office/officeart/2018/5/layout/IconLeafLabelList"/>
    <dgm:cxn modelId="{3095B3E9-3E2D-464A-9BBE-3B3BD4B50B7E}" type="presParOf" srcId="{CA4CB861-7D38-4E4C-B294-CCF1FCCEB78F}" destId="{227AFDCD-C98A-47DF-A256-7611C7E750CA}" srcOrd="0" destOrd="0" presId="urn:microsoft.com/office/officeart/2018/5/layout/IconLeafLabelList"/>
    <dgm:cxn modelId="{C4DE9856-9CD7-4AB0-BB9E-C6BEE5CD3A31}" type="presParOf" srcId="{CA4CB861-7D38-4E4C-B294-CCF1FCCEB78F}" destId="{D9DA197B-E750-437C-BAE4-D2D37F45B259}" srcOrd="1" destOrd="0" presId="urn:microsoft.com/office/officeart/2018/5/layout/IconLeafLabelList"/>
    <dgm:cxn modelId="{AF7B01B8-255C-47EA-A18E-8A08658A6B7B}" type="presParOf" srcId="{CA4CB861-7D38-4E4C-B294-CCF1FCCEB78F}" destId="{A0C96563-CF04-4AE3-8209-09432C7114CD}" srcOrd="2" destOrd="0" presId="urn:microsoft.com/office/officeart/2018/5/layout/IconLeafLabelList"/>
    <dgm:cxn modelId="{03ADC98C-5EB2-4F46-870B-40D328ADA25F}" type="presParOf" srcId="{CA4CB861-7D38-4E4C-B294-CCF1FCCEB78F}" destId="{048BA812-E6B1-4A88-810F-8AB937285EC8}" srcOrd="3" destOrd="0" presId="urn:microsoft.com/office/officeart/2018/5/layout/IconLeafLabelList"/>
    <dgm:cxn modelId="{479328AD-6868-425E-8216-21125116777D}" type="presParOf" srcId="{C29B1441-65C2-4B8F-925A-D8BA9A090930}" destId="{65354A11-DEE8-4277-8219-A7194A50FCC1}" srcOrd="1" destOrd="0" presId="urn:microsoft.com/office/officeart/2018/5/layout/IconLeafLabelList"/>
    <dgm:cxn modelId="{6B8CB313-8173-4860-B05E-9A034BAFCF0A}" type="presParOf" srcId="{C29B1441-65C2-4B8F-925A-D8BA9A090930}" destId="{07EE38F1-0843-443F-8DB0-3D8689843112}" srcOrd="2" destOrd="0" presId="urn:microsoft.com/office/officeart/2018/5/layout/IconLeafLabelList"/>
    <dgm:cxn modelId="{AEFE59B0-42C7-4ECF-9B40-691C1452D344}" type="presParOf" srcId="{07EE38F1-0843-443F-8DB0-3D8689843112}" destId="{E9F38433-F461-478D-B38D-A9375B342CD6}" srcOrd="0" destOrd="0" presId="urn:microsoft.com/office/officeart/2018/5/layout/IconLeafLabelList"/>
    <dgm:cxn modelId="{A895066B-6805-44AE-A181-F1CC989C5D35}" type="presParOf" srcId="{07EE38F1-0843-443F-8DB0-3D8689843112}" destId="{3DFC205E-7F31-4E50-B148-1E3BA9725B0D}" srcOrd="1" destOrd="0" presId="urn:microsoft.com/office/officeart/2018/5/layout/IconLeafLabelList"/>
    <dgm:cxn modelId="{37EC8CC7-E402-4B36-B9A6-580F000823FB}" type="presParOf" srcId="{07EE38F1-0843-443F-8DB0-3D8689843112}" destId="{52FC22D8-59C2-42A0-9683-D007E284F997}" srcOrd="2" destOrd="0" presId="urn:microsoft.com/office/officeart/2018/5/layout/IconLeafLabelList"/>
    <dgm:cxn modelId="{5B8BFF86-FA5F-4303-911F-FFD1D723494E}" type="presParOf" srcId="{07EE38F1-0843-443F-8DB0-3D8689843112}" destId="{A96622B4-67B4-4B08-814A-439A1A5733D3}" srcOrd="3" destOrd="0" presId="urn:microsoft.com/office/officeart/2018/5/layout/IconLeafLabelList"/>
    <dgm:cxn modelId="{CB1077AC-5C6E-445C-8CD0-B0BC738DB428}" type="presParOf" srcId="{C29B1441-65C2-4B8F-925A-D8BA9A090930}" destId="{5CB928D0-27A8-40C6-9874-1541830A53E6}" srcOrd="3" destOrd="0" presId="urn:microsoft.com/office/officeart/2018/5/layout/IconLeafLabelList"/>
    <dgm:cxn modelId="{451D208C-C45B-45E1-AA26-96D7960B4365}" type="presParOf" srcId="{C29B1441-65C2-4B8F-925A-D8BA9A090930}" destId="{7C3CB7F2-ECB7-44A1-A7A1-F62216C5DF4A}" srcOrd="4" destOrd="0" presId="urn:microsoft.com/office/officeart/2018/5/layout/IconLeafLabelList"/>
    <dgm:cxn modelId="{0A3E8050-2E3F-4051-88D4-6B94D3CE5CAD}" type="presParOf" srcId="{7C3CB7F2-ECB7-44A1-A7A1-F62216C5DF4A}" destId="{E39DE5DB-83C7-4BBE-AF88-6BF3FBF8C404}" srcOrd="0" destOrd="0" presId="urn:microsoft.com/office/officeart/2018/5/layout/IconLeafLabelList"/>
    <dgm:cxn modelId="{6C4949F9-8262-470A-9F1D-FC7AB863243B}" type="presParOf" srcId="{7C3CB7F2-ECB7-44A1-A7A1-F62216C5DF4A}" destId="{2C328603-1BAF-4AA3-8A04-A8BF319BDEE8}" srcOrd="1" destOrd="0" presId="urn:microsoft.com/office/officeart/2018/5/layout/IconLeafLabelList"/>
    <dgm:cxn modelId="{120214D5-5B97-4C35-A46B-728E3875AB0D}" type="presParOf" srcId="{7C3CB7F2-ECB7-44A1-A7A1-F62216C5DF4A}" destId="{4ED11C80-84E0-4590-8654-058AF9AF1D22}" srcOrd="2" destOrd="0" presId="urn:microsoft.com/office/officeart/2018/5/layout/IconLeafLabelList"/>
    <dgm:cxn modelId="{57AE0B27-323E-45E0-ADD7-F886612C98F2}" type="presParOf" srcId="{7C3CB7F2-ECB7-44A1-A7A1-F62216C5DF4A}" destId="{C5FAE6DA-7C45-4559-B0A4-AEAE6309FDB3}" srcOrd="3" destOrd="0" presId="urn:microsoft.com/office/officeart/2018/5/layout/IconLeafLabelList"/>
    <dgm:cxn modelId="{6BC1AE8C-F76F-4B18-A9EE-A76DD8B0F409}" type="presParOf" srcId="{C29B1441-65C2-4B8F-925A-D8BA9A090930}" destId="{24AB9454-ED69-4D63-9382-8D85506DE622}" srcOrd="5" destOrd="0" presId="urn:microsoft.com/office/officeart/2018/5/layout/IconLeafLabelList"/>
    <dgm:cxn modelId="{9BAA2B0B-A63A-4829-B638-230A45FA09A7}" type="presParOf" srcId="{C29B1441-65C2-4B8F-925A-D8BA9A090930}" destId="{9CFC5086-CB93-4D34-BE74-6CB0F4EC00DC}" srcOrd="6" destOrd="0" presId="urn:microsoft.com/office/officeart/2018/5/layout/IconLeafLabelList"/>
    <dgm:cxn modelId="{08385B45-C3AC-4546-8ECB-B18B81A7FF96}" type="presParOf" srcId="{9CFC5086-CB93-4D34-BE74-6CB0F4EC00DC}" destId="{94A55234-264E-4063-9660-AD78F874CF20}" srcOrd="0" destOrd="0" presId="urn:microsoft.com/office/officeart/2018/5/layout/IconLeafLabelList"/>
    <dgm:cxn modelId="{4226D4B2-2B80-49D7-9F57-81DE0ABE9DDA}" type="presParOf" srcId="{9CFC5086-CB93-4D34-BE74-6CB0F4EC00DC}" destId="{75DFF96B-7543-4E64-A9F7-4D65AE34F035}" srcOrd="1" destOrd="0" presId="urn:microsoft.com/office/officeart/2018/5/layout/IconLeafLabelList"/>
    <dgm:cxn modelId="{64FBBE8C-4140-46C3-B776-F21006D38F3B}" type="presParOf" srcId="{9CFC5086-CB93-4D34-BE74-6CB0F4EC00DC}" destId="{ABF59B42-B444-409A-BAA4-78FB8CD30F07}" srcOrd="2" destOrd="0" presId="urn:microsoft.com/office/officeart/2018/5/layout/IconLeafLabelList"/>
    <dgm:cxn modelId="{7B97A097-659B-4D15-8737-A00AE7404184}" type="presParOf" srcId="{9CFC5086-CB93-4D34-BE74-6CB0F4EC00DC}" destId="{0E994DF9-8CEE-45B8-BFBA-8B599263F90B}" srcOrd="3" destOrd="0" presId="urn:microsoft.com/office/officeart/2018/5/layout/IconLeafLabelList"/>
    <dgm:cxn modelId="{CB150E50-0128-4DD8-9DE4-9445636A5EDE}" type="presParOf" srcId="{C29B1441-65C2-4B8F-925A-D8BA9A090930}" destId="{9FC451BB-B65B-4C5C-8410-5E7F3B3ABA15}" srcOrd="7" destOrd="0" presId="urn:microsoft.com/office/officeart/2018/5/layout/IconLeafLabelList"/>
    <dgm:cxn modelId="{86A47E4A-39D8-4687-A7CC-9A5956860B01}" type="presParOf" srcId="{C29B1441-65C2-4B8F-925A-D8BA9A090930}" destId="{AEFCC5E3-B956-4606-87DD-D5C9F5C054DC}" srcOrd="8" destOrd="0" presId="urn:microsoft.com/office/officeart/2018/5/layout/IconLeafLabelList"/>
    <dgm:cxn modelId="{B7BD8BD8-E17C-4C6D-A780-D61BDDCC6C6C}" type="presParOf" srcId="{AEFCC5E3-B956-4606-87DD-D5C9F5C054DC}" destId="{BA52AEFE-4E4C-4B4F-A885-B6EDB1B9BF8D}" srcOrd="0" destOrd="0" presId="urn:microsoft.com/office/officeart/2018/5/layout/IconLeafLabelList"/>
    <dgm:cxn modelId="{D99B4AE8-03AD-4203-AAB4-0F9C5EB55320}" type="presParOf" srcId="{AEFCC5E3-B956-4606-87DD-D5C9F5C054DC}" destId="{A688D35F-ED3A-4578-BA68-716337F7D4D7}" srcOrd="1" destOrd="0" presId="urn:microsoft.com/office/officeart/2018/5/layout/IconLeafLabelList"/>
    <dgm:cxn modelId="{8665FEA1-FC89-4662-9656-77A491AEE2CE}" type="presParOf" srcId="{AEFCC5E3-B956-4606-87DD-D5C9F5C054DC}" destId="{54470B4A-951F-4F3D-A3D0-E4B1EC7A73A4}" srcOrd="2" destOrd="0" presId="urn:microsoft.com/office/officeart/2018/5/layout/IconLeafLabelList"/>
    <dgm:cxn modelId="{F751C9BD-5535-470C-B800-6F8E38DAF30C}" type="presParOf" srcId="{AEFCC5E3-B956-4606-87DD-D5C9F5C054DC}" destId="{A3D8DAC0-EAC8-468B-8DB7-A93C8E15AA46}" srcOrd="3" destOrd="0" presId="urn:microsoft.com/office/officeart/2018/5/layout/IconLeafLabelList"/>
    <dgm:cxn modelId="{F7C30FA6-7C4A-4CB2-AF75-23632F2A81EA}" type="presParOf" srcId="{C29B1441-65C2-4B8F-925A-D8BA9A090930}" destId="{892F24F9-DC35-411D-B2FB-E9686D6A1CC1}" srcOrd="9" destOrd="0" presId="urn:microsoft.com/office/officeart/2018/5/layout/IconLeafLabelList"/>
    <dgm:cxn modelId="{1C808203-8352-4ED6-9599-97527674920B}" type="presParOf" srcId="{C29B1441-65C2-4B8F-925A-D8BA9A090930}" destId="{F98D233B-8FAB-48B0-ADC9-F0DD5528D393}" srcOrd="10" destOrd="0" presId="urn:microsoft.com/office/officeart/2018/5/layout/IconLeafLabelList"/>
    <dgm:cxn modelId="{6B3FDAB5-BB44-4854-9392-756954E1C9A2}" type="presParOf" srcId="{F98D233B-8FAB-48B0-ADC9-F0DD5528D393}" destId="{83C457F6-CEA5-410B-A808-712A0F998080}" srcOrd="0" destOrd="0" presId="urn:microsoft.com/office/officeart/2018/5/layout/IconLeafLabelList"/>
    <dgm:cxn modelId="{370B7D2C-B59C-435E-8AE5-8C61B8005B80}" type="presParOf" srcId="{F98D233B-8FAB-48B0-ADC9-F0DD5528D393}" destId="{C548489B-640C-49EA-B0D5-005A21F3BD06}" srcOrd="1" destOrd="0" presId="urn:microsoft.com/office/officeart/2018/5/layout/IconLeafLabelList"/>
    <dgm:cxn modelId="{F40363F6-C9CA-4758-8716-136920538FA8}" type="presParOf" srcId="{F98D233B-8FAB-48B0-ADC9-F0DD5528D393}" destId="{258D52D5-3350-4FF2-977D-BCDEF289C208}" srcOrd="2" destOrd="0" presId="urn:microsoft.com/office/officeart/2018/5/layout/IconLeafLabelList"/>
    <dgm:cxn modelId="{63FA4E8C-BE68-48D2-955A-436C9720DCE0}" type="presParOf" srcId="{F98D233B-8FAB-48B0-ADC9-F0DD5528D393}" destId="{0162A186-54C6-435B-988C-0699C0BEBC70}" srcOrd="3" destOrd="0" presId="urn:microsoft.com/office/officeart/2018/5/layout/IconLeafLabelList"/>
    <dgm:cxn modelId="{E2E64DA3-51CA-4144-A6C1-164DF7352174}" type="presParOf" srcId="{C29B1441-65C2-4B8F-925A-D8BA9A090930}" destId="{FA323DD8-A531-4E10-8D29-A57AE55ACB04}" srcOrd="11" destOrd="0" presId="urn:microsoft.com/office/officeart/2018/5/layout/IconLeafLabelList"/>
    <dgm:cxn modelId="{267F9C25-1C40-4F87-9135-52DCC6D87237}" type="presParOf" srcId="{C29B1441-65C2-4B8F-925A-D8BA9A090930}" destId="{F57A5F56-0649-44A1-9A25-704CA39E377F}" srcOrd="12" destOrd="0" presId="urn:microsoft.com/office/officeart/2018/5/layout/IconLeafLabelList"/>
    <dgm:cxn modelId="{21565DEF-2430-4CBB-8D1D-E782ACEAF841}" type="presParOf" srcId="{F57A5F56-0649-44A1-9A25-704CA39E377F}" destId="{E1BB7FBA-D1BE-4D65-ADB7-A19A48184C5D}" srcOrd="0" destOrd="0" presId="urn:microsoft.com/office/officeart/2018/5/layout/IconLeafLabelList"/>
    <dgm:cxn modelId="{73F8D020-1466-4A02-BD3B-3C7C75F8D22D}" type="presParOf" srcId="{F57A5F56-0649-44A1-9A25-704CA39E377F}" destId="{D6DD910E-AB86-4B60-99BE-3F5BAD100E7F}" srcOrd="1" destOrd="0" presId="urn:microsoft.com/office/officeart/2018/5/layout/IconLeafLabelList"/>
    <dgm:cxn modelId="{1E697D41-F9C0-4FCE-A28C-84721429C5F5}" type="presParOf" srcId="{F57A5F56-0649-44A1-9A25-704CA39E377F}" destId="{3361FB6B-5440-40B6-B9DD-20CCD0C673A6}" srcOrd="2" destOrd="0" presId="urn:microsoft.com/office/officeart/2018/5/layout/IconLeafLabelList"/>
    <dgm:cxn modelId="{EDC26BC5-D13C-49FA-90B5-0BD8731BDEF9}" type="presParOf" srcId="{F57A5F56-0649-44A1-9A25-704CA39E377F}" destId="{0059E980-CAF3-4EBC-8D40-8B4FE17D9681}" srcOrd="3" destOrd="0" presId="urn:microsoft.com/office/officeart/2018/5/layout/IconLeafLabelList"/>
    <dgm:cxn modelId="{139FC361-CBA7-4F79-B6FD-D1217A02A554}" type="presParOf" srcId="{C29B1441-65C2-4B8F-925A-D8BA9A090930}" destId="{517AB020-FA75-4782-8421-96D729B47403}" srcOrd="13" destOrd="0" presId="urn:microsoft.com/office/officeart/2018/5/layout/IconLeafLabelList"/>
    <dgm:cxn modelId="{C985E843-5D77-471D-B794-7D79869F6972}" type="presParOf" srcId="{C29B1441-65C2-4B8F-925A-D8BA9A090930}" destId="{117AC170-3CB6-408C-A66A-D95C013E9A18}" srcOrd="14" destOrd="0" presId="urn:microsoft.com/office/officeart/2018/5/layout/IconLeafLabelList"/>
    <dgm:cxn modelId="{89212502-CB61-44B6-AA07-2C0476C7D4ED}" type="presParOf" srcId="{117AC170-3CB6-408C-A66A-D95C013E9A18}" destId="{7C250FEC-78B9-4D74-A96B-03B9E5CA86B4}" srcOrd="0" destOrd="0" presId="urn:microsoft.com/office/officeart/2018/5/layout/IconLeafLabelList"/>
    <dgm:cxn modelId="{543F3606-55EB-4B5A-97BB-02EFC3B6645B}" type="presParOf" srcId="{117AC170-3CB6-408C-A66A-D95C013E9A18}" destId="{04007656-D1C1-4E95-84FF-72C69469BC1B}" srcOrd="1" destOrd="0" presId="urn:microsoft.com/office/officeart/2018/5/layout/IconLeafLabelList"/>
    <dgm:cxn modelId="{C37F2D1E-D14B-43F6-B93C-1F0B7837E335}" type="presParOf" srcId="{117AC170-3CB6-408C-A66A-D95C013E9A18}" destId="{BC1DEB44-363F-42F3-94A4-F7954ACF1AF8}" srcOrd="2" destOrd="0" presId="urn:microsoft.com/office/officeart/2018/5/layout/IconLeafLabelList"/>
    <dgm:cxn modelId="{1D652C67-AE1B-4E2A-AB83-A88D7713CBEB}" type="presParOf" srcId="{117AC170-3CB6-408C-A66A-D95C013E9A18}" destId="{A4A6BAAB-5CA2-45FB-AB93-1F7B490194C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FDCD-C98A-47DF-A256-7611C7E750CA}">
      <dsp:nvSpPr>
        <dsp:cNvPr id="0" name=""/>
        <dsp:cNvSpPr/>
      </dsp:nvSpPr>
      <dsp:spPr>
        <a:xfrm>
          <a:off x="1133882" y="1278"/>
          <a:ext cx="1021869" cy="102186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A197B-E750-437C-BAE4-D2D37F45B259}">
      <dsp:nvSpPr>
        <dsp:cNvPr id="0" name=""/>
        <dsp:cNvSpPr/>
      </dsp:nvSpPr>
      <dsp:spPr>
        <a:xfrm>
          <a:off x="5276848" y="200749"/>
          <a:ext cx="586318" cy="586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8BA812-E6B1-4A88-810F-8AB937285EC8}">
      <dsp:nvSpPr>
        <dsp:cNvPr id="0" name=""/>
        <dsp:cNvSpPr/>
      </dsp:nvSpPr>
      <dsp:spPr>
        <a:xfrm>
          <a:off x="807219" y="1341434"/>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Scales/Screeners:</a:t>
          </a:r>
        </a:p>
      </dsp:txBody>
      <dsp:txXfrm>
        <a:off x="807219" y="1341434"/>
        <a:ext cx="1675195" cy="670078"/>
      </dsp:txXfrm>
    </dsp:sp>
    <dsp:sp modelId="{E9F38433-F461-478D-B38D-A9375B342CD6}">
      <dsp:nvSpPr>
        <dsp:cNvPr id="0" name=""/>
        <dsp:cNvSpPr/>
      </dsp:nvSpPr>
      <dsp:spPr>
        <a:xfrm>
          <a:off x="3102237" y="1278"/>
          <a:ext cx="1021869" cy="102186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C205E-7F31-4E50-B148-1E3BA9725B0D}">
      <dsp:nvSpPr>
        <dsp:cNvPr id="0" name=""/>
        <dsp:cNvSpPr/>
      </dsp:nvSpPr>
      <dsp:spPr>
        <a:xfrm>
          <a:off x="3320012" y="219054"/>
          <a:ext cx="586318" cy="586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622B4-67B4-4B08-814A-439A1A5733D3}">
      <dsp:nvSpPr>
        <dsp:cNvPr id="0" name=""/>
        <dsp:cNvSpPr/>
      </dsp:nvSpPr>
      <dsp:spPr>
        <a:xfrm>
          <a:off x="2775574" y="1341434"/>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Assessments:</a:t>
          </a:r>
        </a:p>
      </dsp:txBody>
      <dsp:txXfrm>
        <a:off x="2775574" y="1341434"/>
        <a:ext cx="1675195" cy="670078"/>
      </dsp:txXfrm>
    </dsp:sp>
    <dsp:sp modelId="{E39DE5DB-83C7-4BBE-AF88-6BF3FBF8C404}">
      <dsp:nvSpPr>
        <dsp:cNvPr id="0" name=""/>
        <dsp:cNvSpPr/>
      </dsp:nvSpPr>
      <dsp:spPr>
        <a:xfrm>
          <a:off x="5070591" y="1278"/>
          <a:ext cx="1021869" cy="102186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28603-1BAF-4AA3-8A04-A8BF319BDEE8}">
      <dsp:nvSpPr>
        <dsp:cNvPr id="0" name=""/>
        <dsp:cNvSpPr/>
      </dsp:nvSpPr>
      <dsp:spPr>
        <a:xfrm>
          <a:off x="1354540" y="219054"/>
          <a:ext cx="586318" cy="586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FAE6DA-7C45-4559-B0A4-AEAE6309FDB3}">
      <dsp:nvSpPr>
        <dsp:cNvPr id="0" name=""/>
        <dsp:cNvSpPr/>
      </dsp:nvSpPr>
      <dsp:spPr>
        <a:xfrm>
          <a:off x="4743928" y="1341434"/>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Interviews and structured clinical assessments:</a:t>
          </a:r>
        </a:p>
      </dsp:txBody>
      <dsp:txXfrm>
        <a:off x="4743928" y="1341434"/>
        <a:ext cx="1675195" cy="670078"/>
      </dsp:txXfrm>
    </dsp:sp>
    <dsp:sp modelId="{94A55234-264E-4063-9660-AD78F874CF20}">
      <dsp:nvSpPr>
        <dsp:cNvPr id="0" name=""/>
        <dsp:cNvSpPr/>
      </dsp:nvSpPr>
      <dsp:spPr>
        <a:xfrm>
          <a:off x="7038946" y="1278"/>
          <a:ext cx="1021869" cy="102186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FF96B-7543-4E64-A9F7-4D65AE34F035}">
      <dsp:nvSpPr>
        <dsp:cNvPr id="0" name=""/>
        <dsp:cNvSpPr/>
      </dsp:nvSpPr>
      <dsp:spPr>
        <a:xfrm>
          <a:off x="7256721" y="219054"/>
          <a:ext cx="586318" cy="5863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994DF9-8CEE-45B8-BFBA-8B599263F90B}">
      <dsp:nvSpPr>
        <dsp:cNvPr id="0" name=""/>
        <dsp:cNvSpPr/>
      </dsp:nvSpPr>
      <dsp:spPr>
        <a:xfrm>
          <a:off x="6712283" y="1341434"/>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Researched tests:</a:t>
          </a:r>
        </a:p>
      </dsp:txBody>
      <dsp:txXfrm>
        <a:off x="6712283" y="1341434"/>
        <a:ext cx="1675195" cy="670078"/>
      </dsp:txXfrm>
    </dsp:sp>
    <dsp:sp modelId="{BA52AEFE-4E4C-4B4F-A885-B6EDB1B9BF8D}">
      <dsp:nvSpPr>
        <dsp:cNvPr id="0" name=""/>
        <dsp:cNvSpPr/>
      </dsp:nvSpPr>
      <dsp:spPr>
        <a:xfrm>
          <a:off x="9007300" y="1278"/>
          <a:ext cx="1021869" cy="1021869"/>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8D35F-ED3A-4578-BA68-716337F7D4D7}">
      <dsp:nvSpPr>
        <dsp:cNvPr id="0" name=""/>
        <dsp:cNvSpPr/>
      </dsp:nvSpPr>
      <dsp:spPr>
        <a:xfrm>
          <a:off x="9225076" y="219054"/>
          <a:ext cx="586318" cy="5863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D8DAC0-EAC8-468B-8DB7-A93C8E15AA46}">
      <dsp:nvSpPr>
        <dsp:cNvPr id="0" name=""/>
        <dsp:cNvSpPr/>
      </dsp:nvSpPr>
      <dsp:spPr>
        <a:xfrm>
          <a:off x="8680637" y="1341434"/>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Behavioral observations:</a:t>
          </a:r>
        </a:p>
      </dsp:txBody>
      <dsp:txXfrm>
        <a:off x="8680637" y="1341434"/>
        <a:ext cx="1675195" cy="670078"/>
      </dsp:txXfrm>
    </dsp:sp>
    <dsp:sp modelId="{83C457F6-CEA5-410B-A808-712A0F998080}">
      <dsp:nvSpPr>
        <dsp:cNvPr id="0" name=""/>
        <dsp:cNvSpPr/>
      </dsp:nvSpPr>
      <dsp:spPr>
        <a:xfrm>
          <a:off x="3102237" y="2430311"/>
          <a:ext cx="1021869" cy="102186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8489B-640C-49EA-B0D5-005A21F3BD06}">
      <dsp:nvSpPr>
        <dsp:cNvPr id="0" name=""/>
        <dsp:cNvSpPr/>
      </dsp:nvSpPr>
      <dsp:spPr>
        <a:xfrm>
          <a:off x="3320012" y="2648087"/>
          <a:ext cx="586318" cy="5863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62A186-54C6-435B-988C-0699C0BEBC70}">
      <dsp:nvSpPr>
        <dsp:cNvPr id="0" name=""/>
        <dsp:cNvSpPr/>
      </dsp:nvSpPr>
      <dsp:spPr>
        <a:xfrm>
          <a:off x="2775574" y="377046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Heritability:</a:t>
          </a:r>
        </a:p>
      </dsp:txBody>
      <dsp:txXfrm>
        <a:off x="2775574" y="3770468"/>
        <a:ext cx="1675195" cy="670078"/>
      </dsp:txXfrm>
    </dsp:sp>
    <dsp:sp modelId="{E1BB7FBA-D1BE-4D65-ADB7-A19A48184C5D}">
      <dsp:nvSpPr>
        <dsp:cNvPr id="0" name=""/>
        <dsp:cNvSpPr/>
      </dsp:nvSpPr>
      <dsp:spPr>
        <a:xfrm>
          <a:off x="5070591" y="2430311"/>
          <a:ext cx="1021869" cy="102186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D910E-AB86-4B60-99BE-3F5BAD100E7F}">
      <dsp:nvSpPr>
        <dsp:cNvPr id="0" name=""/>
        <dsp:cNvSpPr/>
      </dsp:nvSpPr>
      <dsp:spPr>
        <a:xfrm>
          <a:off x="5288367" y="2648087"/>
          <a:ext cx="586318" cy="58631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9E980-CAF3-4EBC-8D40-8B4FE17D9681}">
      <dsp:nvSpPr>
        <dsp:cNvPr id="0" name=""/>
        <dsp:cNvSpPr/>
      </dsp:nvSpPr>
      <dsp:spPr>
        <a:xfrm>
          <a:off x="4743928" y="377046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Self Diagnosis:</a:t>
          </a:r>
        </a:p>
      </dsp:txBody>
      <dsp:txXfrm>
        <a:off x="4743928" y="3770468"/>
        <a:ext cx="1675195" cy="670078"/>
      </dsp:txXfrm>
    </dsp:sp>
    <dsp:sp modelId="{7C250FEC-78B9-4D74-A96B-03B9E5CA86B4}">
      <dsp:nvSpPr>
        <dsp:cNvPr id="0" name=""/>
        <dsp:cNvSpPr/>
      </dsp:nvSpPr>
      <dsp:spPr>
        <a:xfrm>
          <a:off x="7038946" y="2430311"/>
          <a:ext cx="1021869" cy="102186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07656-D1C1-4E95-84FF-72C69469BC1B}">
      <dsp:nvSpPr>
        <dsp:cNvPr id="0" name=""/>
        <dsp:cNvSpPr/>
      </dsp:nvSpPr>
      <dsp:spPr>
        <a:xfrm>
          <a:off x="7256721" y="2648087"/>
          <a:ext cx="586318" cy="58631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6BAAB-5CA2-45FB-AB93-1F7B490194C8}">
      <dsp:nvSpPr>
        <dsp:cNvPr id="0" name=""/>
        <dsp:cNvSpPr/>
      </dsp:nvSpPr>
      <dsp:spPr>
        <a:xfrm>
          <a:off x="6712283" y="3770468"/>
          <a:ext cx="1675195" cy="67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Mis-Diagnosis issues:</a:t>
          </a:r>
        </a:p>
      </dsp:txBody>
      <dsp:txXfrm>
        <a:off x="6712283" y="3770468"/>
        <a:ext cx="1675195" cy="67007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01711-02DC-4F5A-B0A4-D7A4CFB82638}"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213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8179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79813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70520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5560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00148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9975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98530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805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7527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93273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49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200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38491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7750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C48ED7C-D9A5-4EA8-B309-6E368BFA8F2B}" type="datetimeFigureOut">
              <a:rPr lang="en-US" smtClean="0"/>
              <a:t>8/12/2021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7091441"/>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www.psytoolkit.org/experiment-library/nback.html"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9ZUaDIxHqT4?t=71"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Cement/>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DCFC-2B5F-4702-B721-26EBF0052280}"/>
              </a:ext>
            </a:extLst>
          </p:cNvPr>
          <p:cNvSpPr>
            <a:spLocks noGrp="1"/>
          </p:cNvSpPr>
          <p:nvPr>
            <p:ph type="ctrTitle"/>
          </p:nvPr>
        </p:nvSpPr>
        <p:spPr/>
        <p:txBody>
          <a:bodyPr>
            <a:normAutofit/>
          </a:bodyPr>
          <a:lstStyle/>
          <a:p>
            <a:r>
              <a:rPr lang="en-US" dirty="0"/>
              <a:t>ADHD Assessment and Mis-diagnosis considerations.</a:t>
            </a:r>
          </a:p>
        </p:txBody>
      </p:sp>
      <p:sp>
        <p:nvSpPr>
          <p:cNvPr id="3" name="Subtitle 2">
            <a:extLst>
              <a:ext uri="{FF2B5EF4-FFF2-40B4-BE49-F238E27FC236}">
                <a16:creationId xmlns:a16="http://schemas.microsoft.com/office/drawing/2014/main" id="{A1960950-3385-48AC-9DEA-BB03EBBCCA37}"/>
              </a:ext>
            </a:extLst>
          </p:cNvPr>
          <p:cNvSpPr>
            <a:spLocks noGrp="1"/>
          </p:cNvSpPr>
          <p:nvPr>
            <p:ph type="subTitle" idx="1"/>
          </p:nvPr>
        </p:nvSpPr>
        <p:spPr>
          <a:xfrm>
            <a:off x="810001" y="5280847"/>
            <a:ext cx="10572000" cy="898280"/>
          </a:xfrm>
        </p:spPr>
        <p:txBody>
          <a:bodyPr>
            <a:normAutofit/>
          </a:bodyPr>
          <a:lstStyle/>
          <a:p>
            <a:r>
              <a:rPr lang="en-US" sz="3600" dirty="0"/>
              <a:t>Clinical Assessments, Scales, and Heritability </a:t>
            </a:r>
          </a:p>
        </p:txBody>
      </p:sp>
      <p:pic>
        <p:nvPicPr>
          <p:cNvPr id="4" name="Picture 2" descr="Related image">
            <a:extLst>
              <a:ext uri="{FF2B5EF4-FFF2-40B4-BE49-F238E27FC236}">
                <a16:creationId xmlns:a16="http://schemas.microsoft.com/office/drawing/2014/main" id="{18AE39C4-78D2-4840-97FC-42D41A6AE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963" y="153891"/>
            <a:ext cx="4496073" cy="2590511"/>
          </a:xfrm>
          <a:prstGeom prst="roundRect">
            <a:avLst>
              <a:gd name="adj" fmla="val 1272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3127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Other “tests” and current research</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Interviews and structured clinical assessments: There is no scientific justification for claiming to diagnose ADHD on the basis of other laboratory studies, computerized tests of attention, electroencephalography (EEG), or other brain imaging methods.</a:t>
            </a:r>
          </a:p>
          <a:p>
            <a:r>
              <a:rPr lang="en-US" sz="3600" dirty="0"/>
              <a:t>These studies are typically validated through completing structured interviews, which are the “gold standard” of ADHD assessment.</a:t>
            </a:r>
          </a:p>
          <a:p>
            <a:endParaRPr lang="en-US" dirty="0"/>
          </a:p>
        </p:txBody>
      </p:sp>
    </p:spTree>
    <p:extLst>
      <p:ext uri="{BB962C8B-B14F-4D97-AF65-F5344CB8AC3E}">
        <p14:creationId xmlns:p14="http://schemas.microsoft.com/office/powerpoint/2010/main" val="185974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Other “tests” and </a:t>
            </a:r>
            <a:r>
              <a:rPr lang="en-US"/>
              <a:t>current research</a:t>
            </a:r>
            <a:endParaRPr lang="en-US" dirty="0"/>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3AF39379-0FF6-4EAB-9BE9-F460E65AE85C}"/>
              </a:ext>
            </a:extLst>
          </p:cNvPr>
          <p:cNvSpPr txBox="1">
            <a:spLocks/>
          </p:cNvSpPr>
          <p:nvPr/>
        </p:nvSpPr>
        <p:spPr>
          <a:xfrm>
            <a:off x="1436739" y="1503708"/>
            <a:ext cx="10034826"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N-Back test is one cognitive assessment that has been research as part of determining how working memory works and as so far been determined it can only study that aspect which may or may not, depending on the case, be impacted by the syndrome of ADHD.</a:t>
            </a:r>
          </a:p>
          <a:p>
            <a:r>
              <a:rPr lang="en-US" sz="3600" dirty="0">
                <a:hlinkClick r:id="rId2"/>
              </a:rPr>
              <a:t>https://www.psytoolkit.org/experiment-library/nback.html</a:t>
            </a:r>
            <a:endParaRPr lang="en-US" sz="3600" dirty="0"/>
          </a:p>
          <a:p>
            <a:endParaRPr lang="en-US" dirty="0"/>
          </a:p>
        </p:txBody>
      </p:sp>
    </p:spTree>
    <p:extLst>
      <p:ext uri="{BB962C8B-B14F-4D97-AF65-F5344CB8AC3E}">
        <p14:creationId xmlns:p14="http://schemas.microsoft.com/office/powerpoint/2010/main" val="180233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Other “tests” and current research</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Interviews and structured clinical assessments: There is no scientific justification for claiming to diagnose ADHD on the basis of other laboratory studies, computerized tests of attention, electroencephalography (EEG), or other brain imaging methods.</a:t>
            </a:r>
          </a:p>
          <a:p>
            <a:endParaRPr lang="en-US" dirty="0"/>
          </a:p>
        </p:txBody>
      </p:sp>
      <p:pic>
        <p:nvPicPr>
          <p:cNvPr id="3" name="Picture 2">
            <a:extLst>
              <a:ext uri="{FF2B5EF4-FFF2-40B4-BE49-F238E27FC236}">
                <a16:creationId xmlns:a16="http://schemas.microsoft.com/office/drawing/2014/main" id="{5C776F7C-746A-4521-B68C-F03C6B1F1E6C}"/>
              </a:ext>
            </a:extLst>
          </p:cNvPr>
          <p:cNvPicPr>
            <a:picLocks noChangeAspect="1"/>
          </p:cNvPicPr>
          <p:nvPr/>
        </p:nvPicPr>
        <p:blipFill>
          <a:blip r:embed="rId2"/>
          <a:stretch>
            <a:fillRect/>
          </a:stretch>
        </p:blipFill>
        <p:spPr>
          <a:xfrm>
            <a:off x="222122" y="178129"/>
            <a:ext cx="11781508" cy="5925788"/>
          </a:xfrm>
          <a:prstGeom prst="rect">
            <a:avLst/>
          </a:prstGeom>
        </p:spPr>
      </p:pic>
    </p:spTree>
    <p:extLst>
      <p:ext uri="{BB962C8B-B14F-4D97-AF65-F5344CB8AC3E}">
        <p14:creationId xmlns:p14="http://schemas.microsoft.com/office/powerpoint/2010/main" val="382727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Image result for adhd and behavioral observation">
            <a:extLst>
              <a:ext uri="{FF2B5EF4-FFF2-40B4-BE49-F238E27FC236}">
                <a16:creationId xmlns:a16="http://schemas.microsoft.com/office/drawing/2014/main" id="{6154F21E-C444-4CEA-9FC0-E298EEB2A2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27" b="12804"/>
          <a:stretch/>
        </p:blipFill>
        <p:spPr bwMode="auto">
          <a:xfrm>
            <a:off x="2861187" y="-7374"/>
            <a:ext cx="12339484" cy="6857989"/>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1"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61071" y="123544"/>
            <a:ext cx="4930400" cy="1559412"/>
          </a:xfrm>
        </p:spPr>
        <p:txBody>
          <a:bodyPr vert="horz" lIns="91440" tIns="45720" rIns="91440" bIns="45720" rtlCol="0" anchor="b">
            <a:normAutofit/>
          </a:bodyPr>
          <a:lstStyle/>
          <a:p>
            <a:r>
              <a:rPr lang="en-US" dirty="0"/>
              <a:t>Behavioral Observations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61071" y="1612900"/>
            <a:ext cx="5790550" cy="51215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dirty="0"/>
              <a:t>This is further looking at behavior related to ADHD as well as behavior outside of ADHD (trying to prove the behavior could be accounted for by other factors). Typically, this is done in school settings by trained school psychologists to also see accommodations, if any, are needed to improve learning or functioning.</a:t>
            </a:r>
          </a:p>
          <a:p>
            <a:pPr>
              <a:buClr>
                <a:schemeClr val="accent1"/>
              </a:buClr>
              <a:buFont typeface="Wingdings 2" charset="2"/>
              <a:buChar char=""/>
            </a:pPr>
            <a:endParaRPr lang="en-US" dirty="0"/>
          </a:p>
        </p:txBody>
      </p:sp>
    </p:spTree>
    <p:extLst>
      <p:ext uri="{BB962C8B-B14F-4D97-AF65-F5344CB8AC3E}">
        <p14:creationId xmlns:p14="http://schemas.microsoft.com/office/powerpoint/2010/main" val="189852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Heritability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pic>
        <p:nvPicPr>
          <p:cNvPr id="5122" name="Picture 2" descr="Image result for adhd and heritability">
            <a:extLst>
              <a:ext uri="{FF2B5EF4-FFF2-40B4-BE49-F238E27FC236}">
                <a16:creationId xmlns:a16="http://schemas.microsoft.com/office/drawing/2014/main" id="{0348659B-0C40-4973-ADDE-770CAFE57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48"/>
          <a:stretch/>
        </p:blipFill>
        <p:spPr bwMode="auto">
          <a:xfrm>
            <a:off x="4363116" y="890016"/>
            <a:ext cx="7754588" cy="46143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dhd and heritability">
            <a:extLst>
              <a:ext uri="{FF2B5EF4-FFF2-40B4-BE49-F238E27FC236}">
                <a16:creationId xmlns:a16="http://schemas.microsoft.com/office/drawing/2014/main" id="{2C0001D7-FA5B-4233-A026-25F9C49F8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4" y="890016"/>
            <a:ext cx="4287904" cy="32206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20129" y="4110708"/>
            <a:ext cx="4363115" cy="308234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Some research says that up to 75% of the probability of being having a diagnosis has to do with genetics. </a:t>
            </a:r>
          </a:p>
          <a:p>
            <a:endParaRPr lang="en-US" dirty="0"/>
          </a:p>
        </p:txBody>
      </p:sp>
    </p:spTree>
    <p:extLst>
      <p:ext uri="{BB962C8B-B14F-4D97-AF65-F5344CB8AC3E}">
        <p14:creationId xmlns:p14="http://schemas.microsoft.com/office/powerpoint/2010/main" val="30532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Heritability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456720" y="1095777"/>
            <a:ext cx="10699115" cy="566113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Although diagnosis is strongly linked with genetics (even more than environment) subtype of ADHD (inattentive, Hyperactive/impulsive, or combined) is not.</a:t>
            </a:r>
          </a:p>
          <a:p>
            <a:r>
              <a:rPr lang="en-US" sz="2800" dirty="0"/>
              <a:t>Simply using a genetic test is not enough. Simply having the genes (expressed or not expressed) does not seem to determine symptoms.</a:t>
            </a:r>
          </a:p>
          <a:p>
            <a:r>
              <a:rPr lang="en-US" sz="2800" b="1" u="sng" dirty="0"/>
              <a:t>Reminder</a:t>
            </a:r>
            <a:r>
              <a:rPr lang="en-US" sz="2800" dirty="0"/>
              <a:t>: Simply having the symptoms is not enough for a diagnosis. The symptoms also must be causing functional impairment to the point of “clinical significance” (e.g. the point that the symptoms will not resolve themselves on their own through regular development or time because the symptoms hinder the person’s ability to overcome them.)</a:t>
            </a:r>
          </a:p>
          <a:p>
            <a:endParaRPr lang="en-US" dirty="0"/>
          </a:p>
        </p:txBody>
      </p:sp>
    </p:spTree>
    <p:extLst>
      <p:ext uri="{BB962C8B-B14F-4D97-AF65-F5344CB8AC3E}">
        <p14:creationId xmlns:p14="http://schemas.microsoft.com/office/powerpoint/2010/main" val="239019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Heritability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456720" y="1095777"/>
            <a:ext cx="10699115" cy="566113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Genetics is heavily pointed at by the fact that boys are more diagnosed than girls. </a:t>
            </a:r>
          </a:p>
          <a:p>
            <a:r>
              <a:rPr lang="en-US" sz="2800" dirty="0">
                <a:hlinkClick r:id="rId2"/>
              </a:rPr>
              <a:t>https://youtu.be/9ZUaDIxHqT4?t=71</a:t>
            </a:r>
            <a:r>
              <a:rPr lang="en-US" sz="2800" dirty="0"/>
              <a:t> </a:t>
            </a:r>
          </a:p>
          <a:p>
            <a:r>
              <a:rPr lang="en-US" dirty="0"/>
              <a:t>Attention-Deficit/Hyperactivity Disorder (ADHD) – Pediatrics | </a:t>
            </a:r>
            <a:r>
              <a:rPr lang="en-US" dirty="0" err="1"/>
              <a:t>Lecturio</a:t>
            </a:r>
            <a:r>
              <a:rPr lang="en-US" dirty="0"/>
              <a:t> 2018 March 14</a:t>
            </a:r>
            <a:r>
              <a:rPr lang="en-US" baseline="30000" dirty="0"/>
              <a:t>th </a:t>
            </a:r>
            <a:endParaRPr lang="en-US" sz="2800" dirty="0"/>
          </a:p>
          <a:p>
            <a:r>
              <a:rPr lang="en-US" dirty="0"/>
              <a:t>Start at 1:11</a:t>
            </a:r>
          </a:p>
        </p:txBody>
      </p:sp>
    </p:spTree>
    <p:extLst>
      <p:ext uri="{BB962C8B-B14F-4D97-AF65-F5344CB8AC3E}">
        <p14:creationId xmlns:p14="http://schemas.microsoft.com/office/powerpoint/2010/main" val="146794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Heritability: considerations for treatment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E51BF93-BEDA-4E39-9F66-15C9FFE30F62}"/>
              </a:ext>
            </a:extLst>
          </p:cNvPr>
          <p:cNvPicPr>
            <a:picLocks noChangeAspect="1"/>
          </p:cNvPicPr>
          <p:nvPr/>
        </p:nvPicPr>
        <p:blipFill>
          <a:blip r:embed="rId2"/>
          <a:stretch>
            <a:fillRect/>
          </a:stretch>
        </p:blipFill>
        <p:spPr>
          <a:xfrm>
            <a:off x="835255" y="890016"/>
            <a:ext cx="10521490" cy="5819542"/>
          </a:xfrm>
          <a:prstGeom prst="rect">
            <a:avLst/>
          </a:prstGeom>
        </p:spPr>
      </p:pic>
    </p:spTree>
    <p:extLst>
      <p:ext uri="{BB962C8B-B14F-4D97-AF65-F5344CB8AC3E}">
        <p14:creationId xmlns:p14="http://schemas.microsoft.com/office/powerpoint/2010/main" val="397539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Mis-diagnosis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456720" y="1095777"/>
            <a:ext cx="10699115" cy="566113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Mis-diagnosis can result from traumatic stress or incident that the client does not disclose because of anxiety about talking about the traumatic event or poor rapport with the assessor. </a:t>
            </a:r>
          </a:p>
          <a:p>
            <a:r>
              <a:rPr lang="en-US" sz="2800" dirty="0"/>
              <a:t>Misinformation on diagnosis from others who are contributing information (teachers, parents, or others)</a:t>
            </a:r>
          </a:p>
          <a:p>
            <a:r>
              <a:rPr lang="en-US" sz="2800" dirty="0"/>
              <a:t>Intentional or unintentional misdirection or misinformation from others in order to pacify themselves (“I don’t want this kid in my classroom.” or “I just can’t believe he would be intentionally hurting their sibling/peer like that.”)</a:t>
            </a:r>
            <a:endParaRPr lang="en-US" dirty="0"/>
          </a:p>
        </p:txBody>
      </p:sp>
    </p:spTree>
    <p:extLst>
      <p:ext uri="{BB962C8B-B14F-4D97-AF65-F5344CB8AC3E}">
        <p14:creationId xmlns:p14="http://schemas.microsoft.com/office/powerpoint/2010/main" val="5832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Self-Diagnosis: Discussion #3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8BE3C587-91ED-4DA0-B1DC-05AE187450E8}"/>
              </a:ext>
            </a:extLst>
          </p:cNvPr>
          <p:cNvSpPr txBox="1">
            <a:spLocks/>
          </p:cNvSpPr>
          <p:nvPr/>
        </p:nvSpPr>
        <p:spPr>
          <a:xfrm>
            <a:off x="456720" y="1095777"/>
            <a:ext cx="10699115" cy="566113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You cannot self diagnose yourself with ADHD.</a:t>
            </a:r>
          </a:p>
          <a:p>
            <a:r>
              <a:rPr lang="en-US" sz="2800" dirty="0"/>
              <a:t>Why?</a:t>
            </a:r>
            <a:endParaRPr lang="en-US" dirty="0"/>
          </a:p>
        </p:txBody>
      </p:sp>
    </p:spTree>
    <p:extLst>
      <p:ext uri="{BB962C8B-B14F-4D97-AF65-F5344CB8AC3E}">
        <p14:creationId xmlns:p14="http://schemas.microsoft.com/office/powerpoint/2010/main" val="25204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38C1CEB6-F594-41D1-9CC3-3342BAB614FA}"/>
              </a:ext>
            </a:extLst>
          </p:cNvPr>
          <p:cNvGraphicFramePr/>
          <p:nvPr>
            <p:extLst>
              <p:ext uri="{D42A27DB-BD31-4B8C-83A1-F6EECF244321}">
                <p14:modId xmlns:p14="http://schemas.microsoft.com/office/powerpoint/2010/main" val="1542341007"/>
              </p:ext>
            </p:extLst>
          </p:nvPr>
        </p:nvGraphicFramePr>
        <p:xfrm>
          <a:off x="819149" y="1417638"/>
          <a:ext cx="11163053"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Definitions</a:t>
            </a:r>
          </a:p>
        </p:txBody>
      </p:sp>
      <p:sp>
        <p:nvSpPr>
          <p:cNvPr id="5" name="Rectangle 4" descr="Skeleton">
            <a:extLst>
              <a:ext uri="{FF2B5EF4-FFF2-40B4-BE49-F238E27FC236}">
                <a16:creationId xmlns:a16="http://schemas.microsoft.com/office/drawing/2014/main" id="{A9070A94-B9AD-46BA-969E-0116A6FA0B90}"/>
              </a:ext>
            </a:extLst>
          </p:cNvPr>
          <p:cNvSpPr/>
          <p:nvPr/>
        </p:nvSpPr>
        <p:spPr>
          <a:xfrm>
            <a:off x="6107516" y="1649941"/>
            <a:ext cx="586318" cy="58631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341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Thinking about the problem</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6008068" y="978993"/>
            <a:ext cx="5365218" cy="4900014"/>
          </a:xfrm>
          <a:prstGeom prst="rect">
            <a:avLst/>
          </a:prstGeom>
          <a:effectLst/>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3200" dirty="0"/>
              <a:t>ADHD is a complex, brain-based, neurodevelopmental disorder likely arising from the interplay of numerous social, developmental, environmental, and genetic risk factors </a:t>
            </a:r>
          </a:p>
        </p:txBody>
      </p:sp>
    </p:spTree>
    <p:extLst>
      <p:ext uri="{BB962C8B-B14F-4D97-AF65-F5344CB8AC3E}">
        <p14:creationId xmlns:p14="http://schemas.microsoft.com/office/powerpoint/2010/main" val="21216335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Steps to Diagnose </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939756" y="1351308"/>
            <a:ext cx="52726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Scales/Screeners and interviews must be completed with evidence completed over time outside of other influences across different settings (outside medications or drugs.) </a:t>
            </a:r>
          </a:p>
          <a:p>
            <a:endParaRPr lang="en-US" dirty="0"/>
          </a:p>
        </p:txBody>
      </p:sp>
      <p:pic>
        <p:nvPicPr>
          <p:cNvPr id="3" name="Picture 2">
            <a:extLst>
              <a:ext uri="{FF2B5EF4-FFF2-40B4-BE49-F238E27FC236}">
                <a16:creationId xmlns:a16="http://schemas.microsoft.com/office/drawing/2014/main" id="{2FCCA6A5-E4CD-4013-97E5-BF0DB7A0E8E0}"/>
              </a:ext>
            </a:extLst>
          </p:cNvPr>
          <p:cNvPicPr>
            <a:picLocks noChangeAspect="1"/>
          </p:cNvPicPr>
          <p:nvPr/>
        </p:nvPicPr>
        <p:blipFill>
          <a:blip r:embed="rId2"/>
          <a:stretch>
            <a:fillRect/>
          </a:stretch>
        </p:blipFill>
        <p:spPr>
          <a:xfrm>
            <a:off x="6710839" y="0"/>
            <a:ext cx="5272614" cy="6858000"/>
          </a:xfrm>
          <a:prstGeom prst="rect">
            <a:avLst/>
          </a:prstGeom>
        </p:spPr>
      </p:pic>
    </p:spTree>
    <p:extLst>
      <p:ext uri="{BB962C8B-B14F-4D97-AF65-F5344CB8AC3E}">
        <p14:creationId xmlns:p14="http://schemas.microsoft.com/office/powerpoint/2010/main" val="339101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sz="3200">
                <a:solidFill>
                  <a:srgbClr val="FFFFFF"/>
                </a:solidFill>
              </a:rPr>
              <a:t>Screeners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r>
              <a:rPr lang="en-US" sz="2000" dirty="0">
                <a:solidFill>
                  <a:srgbClr val="FFFFFF"/>
                </a:solidFill>
              </a:rPr>
              <a:t>Scales/Screeners:  These a quick (less than 5 minute) screeners intended to identify symptoms (not syndrome). Scientifically validated scales go through significant scrutiny and study costing large amounts to validate. </a:t>
            </a:r>
          </a:p>
          <a:p>
            <a:pPr>
              <a:buClr>
                <a:schemeClr val="accent1"/>
              </a:buClr>
              <a:buFont typeface="Wingdings 2" charset="2"/>
              <a:buChar char=""/>
            </a:pPr>
            <a:endParaRPr lang="en-US" sz="1600" dirty="0">
              <a:solidFill>
                <a:srgbClr val="FFFFFF"/>
              </a:solidFill>
            </a:endParaRPr>
          </a:p>
        </p:txBody>
      </p:sp>
      <p:pic>
        <p:nvPicPr>
          <p:cNvPr id="3" name="Picture 2">
            <a:extLst>
              <a:ext uri="{FF2B5EF4-FFF2-40B4-BE49-F238E27FC236}">
                <a16:creationId xmlns:a16="http://schemas.microsoft.com/office/drawing/2014/main" id="{81CF08AA-C347-4485-B685-0CE1801A8619}"/>
              </a:ext>
            </a:extLst>
          </p:cNvPr>
          <p:cNvPicPr>
            <a:picLocks noChangeAspect="1"/>
          </p:cNvPicPr>
          <p:nvPr/>
        </p:nvPicPr>
        <p:blipFill>
          <a:blip r:embed="rId2"/>
          <a:stretch>
            <a:fillRect/>
          </a:stretch>
        </p:blipFill>
        <p:spPr>
          <a:xfrm>
            <a:off x="5157837" y="451134"/>
            <a:ext cx="5568609" cy="595573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5397397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1"/>
            <a:ext cx="3575737" cy="3567952"/>
          </a:xfrm>
        </p:spPr>
        <p:txBody>
          <a:bodyPr vert="horz" lIns="91440" tIns="45720" rIns="91440" bIns="45720" rtlCol="0" anchor="b">
            <a:normAutofit fontScale="90000"/>
          </a:bodyPr>
          <a:lstStyle/>
          <a:p>
            <a:pPr algn="ctr"/>
            <a:r>
              <a:rPr lang="en-US" sz="3200" dirty="0">
                <a:solidFill>
                  <a:srgbClr val="FFFFFF"/>
                </a:solidFill>
              </a:rPr>
              <a:t>Screeners</a:t>
            </a:r>
            <a:br>
              <a:rPr lang="en-US" sz="3200" dirty="0">
                <a:solidFill>
                  <a:srgbClr val="FFFFFF"/>
                </a:solidFill>
              </a:rPr>
            </a:br>
            <a:br>
              <a:rPr lang="en-US" sz="3200" dirty="0">
                <a:solidFill>
                  <a:srgbClr val="FFFFFF"/>
                </a:solidFill>
              </a:rPr>
            </a:br>
            <a:r>
              <a:rPr lang="en-US" sz="3200" dirty="0">
                <a:solidFill>
                  <a:srgbClr val="FFFFFF"/>
                </a:solidFill>
              </a:rPr>
              <a:t>This one is split into Two sections based off of symptoms.</a:t>
            </a:r>
            <a:br>
              <a:rPr lang="en-US" sz="3200" dirty="0">
                <a:solidFill>
                  <a:srgbClr val="FFFFFF"/>
                </a:solidFill>
              </a:rPr>
            </a:br>
            <a:r>
              <a:rPr lang="en-US" sz="3200" dirty="0">
                <a:solidFill>
                  <a:srgbClr val="FFFFFF"/>
                </a:solidFill>
              </a:rPr>
              <a:t>Greyed area meet a “clinical cut off”</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endParaRPr lang="en-US" sz="1600" dirty="0">
              <a:solidFill>
                <a:srgbClr val="FFFFFF"/>
              </a:solidFill>
            </a:endParaRPr>
          </a:p>
        </p:txBody>
      </p:sp>
      <p:pic>
        <p:nvPicPr>
          <p:cNvPr id="2050" name="Picture 2" descr="Image result for adhd assessment">
            <a:extLst>
              <a:ext uri="{FF2B5EF4-FFF2-40B4-BE49-F238E27FC236}">
                <a16:creationId xmlns:a16="http://schemas.microsoft.com/office/drawing/2014/main" id="{EB1321F6-F201-4CAB-83B4-78C4691E5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654" y="0"/>
            <a:ext cx="62147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BCA3E3-52B7-4A7A-AC3E-2E6F66F05C7F}"/>
              </a:ext>
            </a:extLst>
          </p:cNvPr>
          <p:cNvPicPr>
            <a:picLocks noChangeAspect="1"/>
          </p:cNvPicPr>
          <p:nvPr/>
        </p:nvPicPr>
        <p:blipFill>
          <a:blip r:embed="rId3"/>
          <a:stretch>
            <a:fillRect/>
          </a:stretch>
        </p:blipFill>
        <p:spPr>
          <a:xfrm>
            <a:off x="126780" y="280123"/>
            <a:ext cx="11687175" cy="6743700"/>
          </a:xfrm>
          <a:prstGeom prst="rect">
            <a:avLst/>
          </a:prstGeom>
        </p:spPr>
      </p:pic>
    </p:spTree>
    <p:extLst>
      <p:ext uri="{BB962C8B-B14F-4D97-AF65-F5344CB8AC3E}">
        <p14:creationId xmlns:p14="http://schemas.microsoft.com/office/powerpoint/2010/main" val="2266906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451514" y="457200"/>
            <a:ext cx="4058940" cy="5584161"/>
          </a:xfrm>
        </p:spPr>
        <p:txBody>
          <a:bodyPr vert="horz" lIns="91440" tIns="45720" rIns="91440" bIns="45720" rtlCol="0" anchor="b">
            <a:normAutofit fontScale="90000"/>
          </a:bodyPr>
          <a:lstStyle/>
          <a:p>
            <a:pPr algn="ctr"/>
            <a:r>
              <a:rPr lang="en-US" sz="3200" dirty="0">
                <a:solidFill>
                  <a:srgbClr val="FFFFFF"/>
                </a:solidFill>
              </a:rPr>
              <a:t>Screeners</a:t>
            </a:r>
            <a:br>
              <a:rPr lang="en-US" sz="3200" dirty="0">
                <a:solidFill>
                  <a:srgbClr val="FFFFFF"/>
                </a:solidFill>
              </a:rPr>
            </a:br>
            <a:br>
              <a:rPr lang="en-US" sz="3200" dirty="0">
                <a:solidFill>
                  <a:srgbClr val="FFFFFF"/>
                </a:solidFill>
              </a:rPr>
            </a:br>
            <a:r>
              <a:rPr lang="en-US" sz="3200" dirty="0" err="1">
                <a:solidFill>
                  <a:srgbClr val="FFFFFF"/>
                </a:solidFill>
              </a:rPr>
              <a:t>Vanderbilts</a:t>
            </a:r>
            <a:r>
              <a:rPr lang="en-US" sz="3200" dirty="0">
                <a:solidFill>
                  <a:srgbClr val="FFFFFF"/>
                </a:solidFill>
              </a:rPr>
              <a:t>: In order to avoid confirmation bias always assume you are wrong and disprove that you are wrong. (e.g. Ask questions that “prove” the symptoms are not accounted for by something else.)</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451514" y="2046514"/>
            <a:ext cx="3575737" cy="399484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chemeClr val="accent1"/>
              </a:buClr>
              <a:buFont typeface="Wingdings 2" charset="2"/>
              <a:buChar char=""/>
            </a:pPr>
            <a:endParaRPr lang="en-US" sz="1600" dirty="0">
              <a:solidFill>
                <a:srgbClr val="FFFFFF"/>
              </a:solidFill>
            </a:endParaRPr>
          </a:p>
        </p:txBody>
      </p:sp>
      <p:pic>
        <p:nvPicPr>
          <p:cNvPr id="3" name="Picture 2">
            <a:extLst>
              <a:ext uri="{FF2B5EF4-FFF2-40B4-BE49-F238E27FC236}">
                <a16:creationId xmlns:a16="http://schemas.microsoft.com/office/drawing/2014/main" id="{8D3124F7-A0CE-4DC3-9CEE-BBE32CB4B624}"/>
              </a:ext>
            </a:extLst>
          </p:cNvPr>
          <p:cNvPicPr>
            <a:picLocks noChangeAspect="1"/>
          </p:cNvPicPr>
          <p:nvPr/>
        </p:nvPicPr>
        <p:blipFill>
          <a:blip r:embed="rId2"/>
          <a:stretch>
            <a:fillRect/>
          </a:stretch>
        </p:blipFill>
        <p:spPr>
          <a:xfrm>
            <a:off x="5856421" y="0"/>
            <a:ext cx="5116162" cy="6858000"/>
          </a:xfrm>
          <a:prstGeom prst="rect">
            <a:avLst/>
          </a:prstGeom>
        </p:spPr>
      </p:pic>
      <p:pic>
        <p:nvPicPr>
          <p:cNvPr id="5" name="Picture 4">
            <a:extLst>
              <a:ext uri="{FF2B5EF4-FFF2-40B4-BE49-F238E27FC236}">
                <a16:creationId xmlns:a16="http://schemas.microsoft.com/office/drawing/2014/main" id="{1981F9B8-2EE4-4837-9F2E-10F4A7C29CCC}"/>
              </a:ext>
            </a:extLst>
          </p:cNvPr>
          <p:cNvPicPr>
            <a:picLocks noChangeAspect="1"/>
          </p:cNvPicPr>
          <p:nvPr/>
        </p:nvPicPr>
        <p:blipFill>
          <a:blip r:embed="rId3"/>
          <a:stretch>
            <a:fillRect/>
          </a:stretch>
        </p:blipFill>
        <p:spPr>
          <a:xfrm>
            <a:off x="856266" y="187109"/>
            <a:ext cx="8070911" cy="6483782"/>
          </a:xfrm>
          <a:prstGeom prst="rect">
            <a:avLst/>
          </a:prstGeom>
        </p:spPr>
      </p:pic>
      <p:pic>
        <p:nvPicPr>
          <p:cNvPr id="7" name="Picture 6">
            <a:extLst>
              <a:ext uri="{FF2B5EF4-FFF2-40B4-BE49-F238E27FC236}">
                <a16:creationId xmlns:a16="http://schemas.microsoft.com/office/drawing/2014/main" id="{6D0C804A-56C5-4BAD-B09C-602DE99F9E64}"/>
              </a:ext>
            </a:extLst>
          </p:cNvPr>
          <p:cNvPicPr>
            <a:picLocks noChangeAspect="1"/>
          </p:cNvPicPr>
          <p:nvPr/>
        </p:nvPicPr>
        <p:blipFill>
          <a:blip r:embed="rId4"/>
          <a:stretch>
            <a:fillRect/>
          </a:stretch>
        </p:blipFill>
        <p:spPr>
          <a:xfrm>
            <a:off x="256667" y="2423927"/>
            <a:ext cx="11483819" cy="3519033"/>
          </a:xfrm>
          <a:prstGeom prst="rect">
            <a:avLst/>
          </a:prstGeom>
        </p:spPr>
      </p:pic>
    </p:spTree>
    <p:extLst>
      <p:ext uri="{BB962C8B-B14F-4D97-AF65-F5344CB8AC3E}">
        <p14:creationId xmlns:p14="http://schemas.microsoft.com/office/powerpoint/2010/main" val="35627183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xit" presetSubtype="0" fill="hold" nodeType="afterEffect">
                                  <p:stCondLst>
                                    <p:cond delay="0"/>
                                  </p:stCondLst>
                                  <p:childTnLst>
                                    <p:animEffect transition="out" filter="fade">
                                      <p:cBhvr>
                                        <p:cTn id="18" dur="1000"/>
                                        <p:tgtEl>
                                          <p:spTgt spid="5"/>
                                        </p:tgtEl>
                                      </p:cBhvr>
                                    </p:animEffect>
                                    <p:anim calcmode="lin" valueType="num">
                                      <p:cBhvr>
                                        <p:cTn id="19" dur="1000"/>
                                        <p:tgtEl>
                                          <p:spTgt spid="5"/>
                                        </p:tgtEl>
                                        <p:attrNameLst>
                                          <p:attrName>ppt_x</p:attrName>
                                        </p:attrNameLst>
                                      </p:cBhvr>
                                      <p:tavLst>
                                        <p:tav tm="0">
                                          <p:val>
                                            <p:strVal val="ppt_x"/>
                                          </p:val>
                                        </p:tav>
                                        <p:tav tm="100000">
                                          <p:val>
                                            <p:strVal val="ppt_x"/>
                                          </p:val>
                                        </p:tav>
                                      </p:tavLst>
                                    </p:anim>
                                    <p:anim calcmode="lin" valueType="num">
                                      <p:cBhvr>
                                        <p:cTn id="20" dur="1000"/>
                                        <p:tgtEl>
                                          <p:spTgt spid="5"/>
                                        </p:tgtEl>
                                        <p:attrNameLst>
                                          <p:attrName>ppt_y</p:attrName>
                                        </p:attrNameLst>
                                      </p:cBhvr>
                                      <p:tavLst>
                                        <p:tav tm="0">
                                          <p:val>
                                            <p:strVal val="ppt_y"/>
                                          </p:val>
                                        </p:tav>
                                        <p:tav tm="100000">
                                          <p:val>
                                            <p:strVal val="ppt_y+.1"/>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Interviews and Assessments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Assessments: Structured interviews take considerable clinical training and effort. Minimally, clinicians must methodically determine the presence or absence of each DSM ADHD symptom and its approximate age of onset. Symptoms must be assessed in their developmental context; that is, they must be of greater frequency and severity than what is typical for others of the same sex, age, and cognitive level. </a:t>
            </a:r>
          </a:p>
          <a:p>
            <a:endParaRPr lang="en-US" dirty="0"/>
          </a:p>
        </p:txBody>
      </p:sp>
    </p:spTree>
    <p:extLst>
      <p:ext uri="{BB962C8B-B14F-4D97-AF65-F5344CB8AC3E}">
        <p14:creationId xmlns:p14="http://schemas.microsoft.com/office/powerpoint/2010/main" val="168861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758953" y="356616"/>
            <a:ext cx="10396882" cy="533400"/>
          </a:xfrm>
        </p:spPr>
        <p:txBody>
          <a:bodyPr>
            <a:normAutofit fontScale="90000"/>
          </a:bodyPr>
          <a:lstStyle/>
          <a:p>
            <a:r>
              <a:rPr lang="en-US" dirty="0"/>
              <a:t>Interviews and Assessments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699115" cy="51500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200" dirty="0"/>
              <a:t>Assessments: The primary goal of the assessment is not to diagnose it is to disprove any other possibilities for the symptoms except for the diagnosis of ADHD. </a:t>
            </a:r>
          </a:p>
          <a:p>
            <a:r>
              <a:rPr lang="en-US" sz="3200" dirty="0"/>
              <a:t>The most difficult part can be, with children, finding if the behaviors occur in different settings (school, peers, home, or the community). </a:t>
            </a:r>
          </a:p>
          <a:p>
            <a:r>
              <a:rPr lang="en-US" sz="3200" dirty="0"/>
              <a:t>If diagnostic criteria existed, at what point did it meet “clinical significance?” – When it causes impairment.</a:t>
            </a:r>
          </a:p>
          <a:p>
            <a:endParaRPr lang="en-US" dirty="0"/>
          </a:p>
        </p:txBody>
      </p:sp>
      <p:pic>
        <p:nvPicPr>
          <p:cNvPr id="3" name="Picture 2">
            <a:extLst>
              <a:ext uri="{FF2B5EF4-FFF2-40B4-BE49-F238E27FC236}">
                <a16:creationId xmlns:a16="http://schemas.microsoft.com/office/drawing/2014/main" id="{4FB506CD-1FC2-4658-A687-05D32CAE0895}"/>
              </a:ext>
            </a:extLst>
          </p:cNvPr>
          <p:cNvPicPr>
            <a:picLocks noChangeAspect="1"/>
          </p:cNvPicPr>
          <p:nvPr/>
        </p:nvPicPr>
        <p:blipFill>
          <a:blip r:embed="rId2"/>
          <a:stretch>
            <a:fillRect/>
          </a:stretch>
        </p:blipFill>
        <p:spPr>
          <a:xfrm>
            <a:off x="758953" y="1351308"/>
            <a:ext cx="10907662" cy="2733582"/>
          </a:xfrm>
          <a:prstGeom prst="rect">
            <a:avLst/>
          </a:prstGeom>
        </p:spPr>
      </p:pic>
    </p:spTree>
    <p:extLst>
      <p:ext uri="{BB962C8B-B14F-4D97-AF65-F5344CB8AC3E}">
        <p14:creationId xmlns:p14="http://schemas.microsoft.com/office/powerpoint/2010/main" val="28388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77</TotalTime>
  <Words>898</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2</vt:lpstr>
      <vt:lpstr>Quotable</vt:lpstr>
      <vt:lpstr>ADHD Assessment and Mis-diagnosis considerations.</vt:lpstr>
      <vt:lpstr>Definitions</vt:lpstr>
      <vt:lpstr>Thinking about the problem</vt:lpstr>
      <vt:lpstr>Steps to Diagnose </vt:lpstr>
      <vt:lpstr>Screeners</vt:lpstr>
      <vt:lpstr>Screeners  This one is split into Two sections based off of symptoms. Greyed area meet a “clinical cut off”</vt:lpstr>
      <vt:lpstr>Screeners  Vanderbilts: In order to avoid confirmation bias always assume you are wrong and disprove that you are wrong. (e.g. Ask questions that “prove” the symptoms are not accounted for by something else.)</vt:lpstr>
      <vt:lpstr>Interviews and Assessments</vt:lpstr>
      <vt:lpstr>Interviews and Assessments</vt:lpstr>
      <vt:lpstr>Other “tests” and current research</vt:lpstr>
      <vt:lpstr>Other “tests” and current research</vt:lpstr>
      <vt:lpstr>Other “tests” and current research</vt:lpstr>
      <vt:lpstr>Behavioral Observations</vt:lpstr>
      <vt:lpstr>Heritability  </vt:lpstr>
      <vt:lpstr>Heritability  </vt:lpstr>
      <vt:lpstr>Heritability  </vt:lpstr>
      <vt:lpstr>Heritability: considerations for treatment  </vt:lpstr>
      <vt:lpstr>Mis-diagnosis</vt:lpstr>
      <vt:lpstr>Self-Diagnosis: Discussion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Assessment and Mis-diagnosis considerations.</dc:title>
  <dc:creator>Leo DeBroeck</dc:creator>
  <cp:lastModifiedBy>Matt Hiltibran</cp:lastModifiedBy>
  <cp:revision>7</cp:revision>
  <dcterms:created xsi:type="dcterms:W3CDTF">2019-12-02T00:35:49Z</dcterms:created>
  <dcterms:modified xsi:type="dcterms:W3CDTF">2021-08-13T00:26:02Z</dcterms:modified>
</cp:coreProperties>
</file>