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68" r:id="rId3"/>
    <p:sldId id="277" r:id="rId4"/>
    <p:sldId id="278" r:id="rId5"/>
    <p:sldId id="280" r:id="rId6"/>
    <p:sldId id="276" r:id="rId7"/>
    <p:sldId id="285" r:id="rId8"/>
    <p:sldId id="281" r:id="rId9"/>
    <p:sldId id="282" r:id="rId10"/>
    <p:sldId id="274" r:id="rId11"/>
    <p:sldId id="275" r:id="rId12"/>
    <p:sldId id="265" r:id="rId13"/>
    <p:sldId id="283" r:id="rId14"/>
    <p:sldId id="284" r:id="rId15"/>
    <p:sldId id="286" r:id="rId16"/>
    <p:sldId id="287" r:id="rId17"/>
    <p:sldId id="272"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CD6003-BBC2-41B9-AB6D-408E12F4D39D}">
          <p14:sldIdLst>
            <p14:sldId id="256"/>
          </p14:sldIdLst>
        </p14:section>
        <p14:section name="Untitled Section" id="{90E13A75-C966-4D36-9452-62DABF2E4008}">
          <p14:sldIdLst>
            <p14:sldId id="268"/>
            <p14:sldId id="277"/>
            <p14:sldId id="278"/>
            <p14:sldId id="280"/>
            <p14:sldId id="276"/>
            <p14:sldId id="285"/>
            <p14:sldId id="281"/>
            <p14:sldId id="282"/>
            <p14:sldId id="274"/>
            <p14:sldId id="275"/>
            <p14:sldId id="265"/>
            <p14:sldId id="283"/>
            <p14:sldId id="284"/>
            <p14:sldId id="286"/>
            <p14:sldId id="287"/>
            <p14:sldId id="27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E401711-02DC-4F5A-B0A4-D7A4CFB82638}" type="datetimeFigureOut">
              <a:rPr lang="en-US" smtClean="0"/>
              <a:t>8/12/2021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876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336BD-BA89-4B92-9DBC-679F61142570}"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049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91692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51650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7603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41687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030404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830569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337390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6561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7371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53B61-F054-442D-881D-6A81C2774BFE}" type="datetimeFigureOut">
              <a:rPr lang="en-US" smtClean="0"/>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460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30421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48472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smtClean="0"/>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997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smtClean="0"/>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08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48ED7C-D9A5-4EA8-B309-6E368BFA8F2B}"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1274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AAD9C-D29C-4D1E-A739-CC3C95B41085}" type="datetimeFigureOut">
              <a:rPr lang="en-US" smtClean="0"/>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022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48ED7C-D9A5-4EA8-B309-6E368BFA8F2B}" type="datetimeFigureOut">
              <a:rPr lang="en-US" smtClean="0"/>
              <a:t>8/12/2021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332837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gCL79Jv0lc"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gCL79Jv0lc" TargetMode="External"/><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adhd brain">
            <a:extLst>
              <a:ext uri="{FF2B5EF4-FFF2-40B4-BE49-F238E27FC236}">
                <a16:creationId xmlns:a16="http://schemas.microsoft.com/office/drawing/2014/main" id="{D847D8E0-48D0-4780-8B3F-1E862D1FEE7C}"/>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sharpenSoften amount="6000"/>
                    </a14:imgEffect>
                  </a14:imgLayer>
                </a14:imgProps>
              </a:ext>
              <a:ext uri="{28A0092B-C50C-407E-A947-70E740481C1C}">
                <a14:useLocalDpi xmlns:a14="http://schemas.microsoft.com/office/drawing/2010/main" val="0"/>
              </a:ext>
            </a:extLst>
          </a:blip>
          <a:srcRect/>
          <a:stretch>
            <a:fillRect/>
          </a:stretch>
        </p:blipFill>
        <p:spPr bwMode="auto">
          <a:xfrm>
            <a:off x="7073595" y="3020011"/>
            <a:ext cx="5118405" cy="3650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C0DCFC-2B5F-4702-B721-26EBF0052280}"/>
              </a:ext>
            </a:extLst>
          </p:cNvPr>
          <p:cNvSpPr>
            <a:spLocks noGrp="1"/>
          </p:cNvSpPr>
          <p:nvPr>
            <p:ph type="ctrTitle"/>
          </p:nvPr>
        </p:nvSpPr>
        <p:spPr/>
        <p:txBody>
          <a:bodyPr/>
          <a:lstStyle/>
          <a:p>
            <a:r>
              <a:rPr lang="en-US" dirty="0"/>
              <a:t>ADHD Co-Morbidity and Differential Diagnosis</a:t>
            </a:r>
          </a:p>
        </p:txBody>
      </p:sp>
      <p:sp>
        <p:nvSpPr>
          <p:cNvPr id="3" name="Subtitle 2">
            <a:extLst>
              <a:ext uri="{FF2B5EF4-FFF2-40B4-BE49-F238E27FC236}">
                <a16:creationId xmlns:a16="http://schemas.microsoft.com/office/drawing/2014/main" id="{A1960950-3385-48AC-9DEA-BB03EBBCCA37}"/>
              </a:ext>
            </a:extLst>
          </p:cNvPr>
          <p:cNvSpPr>
            <a:spLocks noGrp="1"/>
          </p:cNvSpPr>
          <p:nvPr>
            <p:ph type="subTitle" idx="1"/>
          </p:nvPr>
        </p:nvSpPr>
        <p:spPr/>
        <p:txBody>
          <a:bodyPr/>
          <a:lstStyle/>
          <a:p>
            <a:r>
              <a:rPr lang="en-US" dirty="0"/>
              <a:t>Overlapping disorders and incongruent disorders</a:t>
            </a:r>
          </a:p>
        </p:txBody>
      </p:sp>
    </p:spTree>
    <p:extLst>
      <p:ext uri="{BB962C8B-B14F-4D97-AF65-F5344CB8AC3E}">
        <p14:creationId xmlns:p14="http://schemas.microsoft.com/office/powerpoint/2010/main" val="413127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Definitions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endParaRPr lang="en-US" dirty="0"/>
          </a:p>
        </p:txBody>
      </p:sp>
      <p:pic>
        <p:nvPicPr>
          <p:cNvPr id="3" name="Picture 2">
            <a:extLst>
              <a:ext uri="{FF2B5EF4-FFF2-40B4-BE49-F238E27FC236}">
                <a16:creationId xmlns:a16="http://schemas.microsoft.com/office/drawing/2014/main" id="{18441FB1-985E-45B2-B4AC-3A5228A1BD85}"/>
              </a:ext>
            </a:extLst>
          </p:cNvPr>
          <p:cNvPicPr>
            <a:picLocks noChangeAspect="1"/>
          </p:cNvPicPr>
          <p:nvPr/>
        </p:nvPicPr>
        <p:blipFill>
          <a:blip r:embed="rId2"/>
          <a:stretch>
            <a:fillRect/>
          </a:stretch>
        </p:blipFill>
        <p:spPr>
          <a:xfrm>
            <a:off x="791042" y="137323"/>
            <a:ext cx="10396883" cy="6583354"/>
          </a:xfrm>
          <a:prstGeom prst="rect">
            <a:avLst/>
          </a:prstGeom>
        </p:spPr>
      </p:pic>
      <p:sp>
        <p:nvSpPr>
          <p:cNvPr id="5" name="Title 1">
            <a:extLst>
              <a:ext uri="{FF2B5EF4-FFF2-40B4-BE49-F238E27FC236}">
                <a16:creationId xmlns:a16="http://schemas.microsoft.com/office/drawing/2014/main" id="{4F4226EA-5909-47F0-BDE9-8480BD18CD90}"/>
              </a:ext>
            </a:extLst>
          </p:cNvPr>
          <p:cNvSpPr txBox="1">
            <a:spLocks/>
          </p:cNvSpPr>
          <p:nvPr/>
        </p:nvSpPr>
        <p:spPr>
          <a:xfrm>
            <a:off x="1036603" y="352889"/>
            <a:ext cx="10396882" cy="53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en-US" sz="4400" dirty="0">
                <a:solidFill>
                  <a:srgbClr val="7030A0"/>
                </a:solidFill>
              </a:rPr>
              <a:t>For adults:</a:t>
            </a:r>
          </a:p>
        </p:txBody>
      </p:sp>
    </p:spTree>
    <p:extLst>
      <p:ext uri="{BB962C8B-B14F-4D97-AF65-F5344CB8AC3E}">
        <p14:creationId xmlns:p14="http://schemas.microsoft.com/office/powerpoint/2010/main" val="97486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Definitions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endParaRPr lang="en-US" dirty="0"/>
          </a:p>
        </p:txBody>
      </p:sp>
      <p:pic>
        <p:nvPicPr>
          <p:cNvPr id="3" name="Picture 2">
            <a:extLst>
              <a:ext uri="{FF2B5EF4-FFF2-40B4-BE49-F238E27FC236}">
                <a16:creationId xmlns:a16="http://schemas.microsoft.com/office/drawing/2014/main" id="{18441FB1-985E-45B2-B4AC-3A5228A1BD85}"/>
              </a:ext>
            </a:extLst>
          </p:cNvPr>
          <p:cNvPicPr>
            <a:picLocks noChangeAspect="1"/>
          </p:cNvPicPr>
          <p:nvPr/>
        </p:nvPicPr>
        <p:blipFill>
          <a:blip r:embed="rId2"/>
          <a:stretch>
            <a:fillRect/>
          </a:stretch>
        </p:blipFill>
        <p:spPr>
          <a:xfrm>
            <a:off x="791042" y="137323"/>
            <a:ext cx="10396883" cy="6583354"/>
          </a:xfrm>
          <a:prstGeom prst="rect">
            <a:avLst/>
          </a:prstGeom>
        </p:spPr>
      </p:pic>
      <p:pic>
        <p:nvPicPr>
          <p:cNvPr id="4" name="Picture 3">
            <a:extLst>
              <a:ext uri="{FF2B5EF4-FFF2-40B4-BE49-F238E27FC236}">
                <a16:creationId xmlns:a16="http://schemas.microsoft.com/office/drawing/2014/main" id="{99960879-955B-4525-A109-77093A3ADBD8}"/>
              </a:ext>
            </a:extLst>
          </p:cNvPr>
          <p:cNvPicPr>
            <a:picLocks noChangeAspect="1"/>
          </p:cNvPicPr>
          <p:nvPr/>
        </p:nvPicPr>
        <p:blipFill>
          <a:blip r:embed="rId3"/>
          <a:stretch>
            <a:fillRect/>
          </a:stretch>
        </p:blipFill>
        <p:spPr>
          <a:xfrm>
            <a:off x="1812131" y="394839"/>
            <a:ext cx="8567737" cy="6041891"/>
          </a:xfrm>
          <a:prstGeom prst="rect">
            <a:avLst/>
          </a:prstGeom>
        </p:spPr>
      </p:pic>
    </p:spTree>
    <p:extLst>
      <p:ext uri="{BB962C8B-B14F-4D97-AF65-F5344CB8AC3E}">
        <p14:creationId xmlns:p14="http://schemas.microsoft.com/office/powerpoint/2010/main" val="5950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981076" y="151158"/>
            <a:ext cx="10396882" cy="533400"/>
          </a:xfrm>
        </p:spPr>
        <p:txBody>
          <a:bodyPr>
            <a:normAutofit fontScale="90000"/>
          </a:bodyPr>
          <a:lstStyle/>
          <a:p>
            <a:r>
              <a:rPr lang="en-US" dirty="0">
                <a:solidFill>
                  <a:srgbClr val="7030A0"/>
                </a:solidFill>
              </a:rPr>
              <a:t>Inattention or depression or Anxiety?</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806692" y="1256058"/>
            <a:ext cx="10394707" cy="4155384"/>
          </a:xfrm>
        </p:spPr>
        <p:txBody>
          <a:bodyPr>
            <a:noAutofit/>
          </a:bodyPr>
          <a:lstStyle/>
          <a:p>
            <a:pPr>
              <a:lnSpc>
                <a:spcPct val="100000"/>
              </a:lnSpc>
              <a:spcBef>
                <a:spcPts val="0"/>
              </a:spcBef>
            </a:pPr>
            <a:r>
              <a:rPr lang="en-US" dirty="0"/>
              <a:t>Anxiety, Depression, ADHD, and rumination</a:t>
            </a:r>
          </a:p>
          <a:p>
            <a:pPr>
              <a:lnSpc>
                <a:spcPct val="100000"/>
              </a:lnSpc>
              <a:spcBef>
                <a:spcPts val="0"/>
              </a:spcBef>
            </a:pPr>
            <a:endParaRPr lang="en-US" dirty="0"/>
          </a:p>
          <a:p>
            <a:pPr>
              <a:lnSpc>
                <a:spcPct val="100000"/>
              </a:lnSpc>
              <a:spcBef>
                <a:spcPts val="0"/>
              </a:spcBef>
            </a:pPr>
            <a:r>
              <a:rPr lang="en-US" dirty="0"/>
              <a:t>ACTIVITY:</a:t>
            </a:r>
          </a:p>
          <a:p>
            <a:pPr>
              <a:lnSpc>
                <a:spcPct val="100000"/>
              </a:lnSpc>
              <a:spcBef>
                <a:spcPts val="0"/>
              </a:spcBef>
            </a:pPr>
            <a:endParaRPr lang="en-US" dirty="0"/>
          </a:p>
          <a:p>
            <a:pPr>
              <a:lnSpc>
                <a:spcPct val="100000"/>
              </a:lnSpc>
              <a:spcBef>
                <a:spcPts val="0"/>
              </a:spcBef>
            </a:pPr>
            <a:r>
              <a:rPr lang="en-US" dirty="0"/>
              <a:t>Can you identify which symptoms are ADHD and which are Major Depressive Disorder (</a:t>
            </a:r>
            <a:r>
              <a:rPr lang="en-US" dirty="0" err="1"/>
              <a:t>MDD</a:t>
            </a:r>
            <a:r>
              <a:rPr lang="en-US" dirty="0"/>
              <a:t>) and/or Generalized Anxiety Disorder (GAD)</a:t>
            </a:r>
          </a:p>
        </p:txBody>
      </p:sp>
    </p:spTree>
    <p:extLst>
      <p:ext uri="{BB962C8B-B14F-4D97-AF65-F5344CB8AC3E}">
        <p14:creationId xmlns:p14="http://schemas.microsoft.com/office/powerpoint/2010/main" val="245196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940767" y="36858"/>
            <a:ext cx="10396882" cy="533400"/>
          </a:xfrm>
        </p:spPr>
        <p:txBody>
          <a:bodyPr>
            <a:normAutofit fontScale="90000"/>
          </a:bodyPr>
          <a:lstStyle/>
          <a:p>
            <a:r>
              <a:rPr lang="en-US" dirty="0">
                <a:solidFill>
                  <a:srgbClr val="7030A0"/>
                </a:solidFill>
              </a:rPr>
              <a:t>Inattention or depression or Anxiety?</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1159117" y="570258"/>
            <a:ext cx="10394707" cy="4155384"/>
          </a:xfrm>
        </p:spPr>
        <p:txBody>
          <a:bodyPr>
            <a:noAutofit/>
          </a:bodyPr>
          <a:lstStyle/>
          <a:p>
            <a:pPr>
              <a:lnSpc>
                <a:spcPct val="100000"/>
              </a:lnSpc>
              <a:spcBef>
                <a:spcPts val="0"/>
              </a:spcBef>
            </a:pPr>
            <a:r>
              <a:rPr lang="en-US" dirty="0"/>
              <a:t>Loses focus easily</a:t>
            </a:r>
          </a:p>
          <a:p>
            <a:pPr>
              <a:lnSpc>
                <a:spcPct val="100000"/>
              </a:lnSpc>
              <a:spcBef>
                <a:spcPts val="0"/>
              </a:spcBef>
            </a:pPr>
            <a:r>
              <a:rPr lang="en-US" dirty="0"/>
              <a:t>“Chaining” thoughts or daydreaming. Going ‘blank’</a:t>
            </a:r>
          </a:p>
          <a:p>
            <a:pPr>
              <a:lnSpc>
                <a:spcPct val="100000"/>
              </a:lnSpc>
              <a:spcBef>
                <a:spcPts val="0"/>
              </a:spcBef>
            </a:pPr>
            <a:r>
              <a:rPr lang="en-US" dirty="0"/>
              <a:t>Seems as though information/instructions does get encoded “In one ear and out the other.”</a:t>
            </a:r>
          </a:p>
          <a:p>
            <a:pPr>
              <a:lnSpc>
                <a:spcPct val="100000"/>
              </a:lnSpc>
              <a:spcBef>
                <a:spcPts val="0"/>
              </a:spcBef>
            </a:pPr>
            <a:r>
              <a:rPr lang="en-US" dirty="0"/>
              <a:t>“Difficulty” with time management, losing track of time.</a:t>
            </a:r>
          </a:p>
          <a:p>
            <a:pPr>
              <a:lnSpc>
                <a:spcPct val="100000"/>
              </a:lnSpc>
              <a:spcBef>
                <a:spcPts val="0"/>
              </a:spcBef>
            </a:pPr>
            <a:r>
              <a:rPr lang="en-US" dirty="0"/>
              <a:t>May have multiple tasks going at the same time but not functioning in any of them.  </a:t>
            </a:r>
          </a:p>
          <a:p>
            <a:pPr>
              <a:lnSpc>
                <a:spcPct val="100000"/>
              </a:lnSpc>
              <a:spcBef>
                <a:spcPts val="0"/>
              </a:spcBef>
            </a:pPr>
            <a:r>
              <a:rPr lang="en-US" dirty="0"/>
              <a:t>“Difficulty” in management in their belongings or materials.</a:t>
            </a:r>
          </a:p>
          <a:p>
            <a:pPr>
              <a:lnSpc>
                <a:spcPct val="100000"/>
              </a:lnSpc>
              <a:spcBef>
                <a:spcPts val="0"/>
              </a:spcBef>
            </a:pPr>
            <a:r>
              <a:rPr lang="en-US" dirty="0"/>
              <a:t>Routines are difficult to enact without ‘attention grabbing’ assistance. </a:t>
            </a:r>
          </a:p>
          <a:p>
            <a:pPr>
              <a:lnSpc>
                <a:spcPct val="100000"/>
              </a:lnSpc>
              <a:spcBef>
                <a:spcPts val="0"/>
              </a:spcBef>
            </a:pPr>
            <a:r>
              <a:rPr lang="en-US" dirty="0"/>
              <a:t>Can be very focused on their own thoughts or plans to the point that other’s get ‘drowned out’</a:t>
            </a:r>
          </a:p>
          <a:p>
            <a:pPr>
              <a:lnSpc>
                <a:spcPct val="100000"/>
              </a:lnSpc>
              <a:spcBef>
                <a:spcPts val="0"/>
              </a:spcBef>
            </a:pPr>
            <a:r>
              <a:rPr lang="en-US" dirty="0"/>
              <a:t>Diminished ability to think or concentrate, indecisiveness. </a:t>
            </a:r>
          </a:p>
          <a:p>
            <a:pPr>
              <a:lnSpc>
                <a:spcPct val="100000"/>
              </a:lnSpc>
              <a:spcBef>
                <a:spcPts val="0"/>
              </a:spcBef>
            </a:pPr>
            <a:r>
              <a:rPr lang="en-US" dirty="0"/>
              <a:t>Can have difficulty understanding consequences for actions or reasons for a punishment.</a:t>
            </a:r>
          </a:p>
          <a:p>
            <a:pPr>
              <a:lnSpc>
                <a:spcPct val="100000"/>
              </a:lnSpc>
              <a:spcBef>
                <a:spcPts val="0"/>
              </a:spcBef>
            </a:pPr>
            <a:r>
              <a:rPr lang="en-US" dirty="0"/>
              <a:t>Diminished interest or pleasure in activities.</a:t>
            </a:r>
          </a:p>
          <a:p>
            <a:pPr>
              <a:lnSpc>
                <a:spcPct val="100000"/>
              </a:lnSpc>
              <a:spcBef>
                <a:spcPts val="0"/>
              </a:spcBef>
            </a:pPr>
            <a:r>
              <a:rPr lang="en-US" dirty="0"/>
              <a:t>Difficulty concentrating or mind going blank.</a:t>
            </a:r>
          </a:p>
          <a:p>
            <a:pPr>
              <a:lnSpc>
                <a:spcPct val="100000"/>
              </a:lnSpc>
              <a:spcBef>
                <a:spcPts val="0"/>
              </a:spcBef>
            </a:pPr>
            <a:r>
              <a:rPr lang="en-US" dirty="0"/>
              <a:t>Sleep disturbance (difficulty falling asleep.)</a:t>
            </a:r>
          </a:p>
        </p:txBody>
      </p:sp>
      <p:sp>
        <p:nvSpPr>
          <p:cNvPr id="4" name="TextBox 3">
            <a:extLst>
              <a:ext uri="{FF2B5EF4-FFF2-40B4-BE49-F238E27FC236}">
                <a16:creationId xmlns:a16="http://schemas.microsoft.com/office/drawing/2014/main" id="{3F0929C0-166E-4E62-8658-4389DF8F625E}"/>
              </a:ext>
            </a:extLst>
          </p:cNvPr>
          <p:cNvSpPr txBox="1"/>
          <p:nvPr/>
        </p:nvSpPr>
        <p:spPr>
          <a:xfrm>
            <a:off x="235917" y="4249537"/>
            <a:ext cx="704850" cy="369332"/>
          </a:xfrm>
          <a:prstGeom prst="rect">
            <a:avLst/>
          </a:prstGeom>
          <a:noFill/>
        </p:spPr>
        <p:txBody>
          <a:bodyPr wrap="square" rtlCol="0">
            <a:spAutoFit/>
          </a:bodyPr>
          <a:lstStyle/>
          <a:p>
            <a:r>
              <a:rPr lang="en-US" dirty="0" err="1">
                <a:highlight>
                  <a:srgbClr val="000000"/>
                </a:highlight>
              </a:rPr>
              <a:t>MDD</a:t>
            </a:r>
            <a:r>
              <a:rPr lang="en-US" dirty="0"/>
              <a:t>:</a:t>
            </a:r>
          </a:p>
        </p:txBody>
      </p:sp>
      <p:sp>
        <p:nvSpPr>
          <p:cNvPr id="5" name="TextBox 4">
            <a:extLst>
              <a:ext uri="{FF2B5EF4-FFF2-40B4-BE49-F238E27FC236}">
                <a16:creationId xmlns:a16="http://schemas.microsoft.com/office/drawing/2014/main" id="{4189125A-CC98-4189-8211-F1E9A377C181}"/>
              </a:ext>
            </a:extLst>
          </p:cNvPr>
          <p:cNvSpPr txBox="1"/>
          <p:nvPr/>
        </p:nvSpPr>
        <p:spPr>
          <a:xfrm>
            <a:off x="235917" y="5316337"/>
            <a:ext cx="704850" cy="369332"/>
          </a:xfrm>
          <a:prstGeom prst="rect">
            <a:avLst/>
          </a:prstGeom>
          <a:noFill/>
        </p:spPr>
        <p:txBody>
          <a:bodyPr wrap="square" rtlCol="0">
            <a:spAutoFit/>
          </a:bodyPr>
          <a:lstStyle/>
          <a:p>
            <a:r>
              <a:rPr lang="en-US" dirty="0" err="1">
                <a:highlight>
                  <a:srgbClr val="000000"/>
                </a:highlight>
              </a:rPr>
              <a:t>MDD</a:t>
            </a:r>
            <a:r>
              <a:rPr lang="en-US" dirty="0"/>
              <a:t>:</a:t>
            </a:r>
          </a:p>
        </p:txBody>
      </p:sp>
      <p:sp>
        <p:nvSpPr>
          <p:cNvPr id="6" name="TextBox 5">
            <a:extLst>
              <a:ext uri="{FF2B5EF4-FFF2-40B4-BE49-F238E27FC236}">
                <a16:creationId xmlns:a16="http://schemas.microsoft.com/office/drawing/2014/main" id="{3DC427C2-7C91-43C1-B71F-86A551FDCBE3}"/>
              </a:ext>
            </a:extLst>
          </p:cNvPr>
          <p:cNvSpPr txBox="1"/>
          <p:nvPr/>
        </p:nvSpPr>
        <p:spPr>
          <a:xfrm>
            <a:off x="235917" y="5719322"/>
            <a:ext cx="923200" cy="369332"/>
          </a:xfrm>
          <a:prstGeom prst="rect">
            <a:avLst/>
          </a:prstGeom>
          <a:noFill/>
        </p:spPr>
        <p:txBody>
          <a:bodyPr wrap="square" rtlCol="0">
            <a:spAutoFit/>
          </a:bodyPr>
          <a:lstStyle/>
          <a:p>
            <a:r>
              <a:rPr lang="en-US" dirty="0">
                <a:highlight>
                  <a:srgbClr val="000000"/>
                </a:highlight>
              </a:rPr>
              <a:t>ALL 3:</a:t>
            </a:r>
          </a:p>
        </p:txBody>
      </p:sp>
      <p:sp>
        <p:nvSpPr>
          <p:cNvPr id="7" name="TextBox 6">
            <a:extLst>
              <a:ext uri="{FF2B5EF4-FFF2-40B4-BE49-F238E27FC236}">
                <a16:creationId xmlns:a16="http://schemas.microsoft.com/office/drawing/2014/main" id="{1923822A-DE83-4467-B2EE-9C0DD62DD136}"/>
              </a:ext>
            </a:extLst>
          </p:cNvPr>
          <p:cNvSpPr txBox="1"/>
          <p:nvPr/>
        </p:nvSpPr>
        <p:spPr>
          <a:xfrm>
            <a:off x="235917" y="6040868"/>
            <a:ext cx="704850" cy="369332"/>
          </a:xfrm>
          <a:prstGeom prst="rect">
            <a:avLst/>
          </a:prstGeom>
          <a:noFill/>
        </p:spPr>
        <p:txBody>
          <a:bodyPr wrap="square" rtlCol="0">
            <a:spAutoFit/>
          </a:bodyPr>
          <a:lstStyle/>
          <a:p>
            <a:r>
              <a:rPr lang="en-US" dirty="0">
                <a:highlight>
                  <a:srgbClr val="000000"/>
                </a:highlight>
              </a:rPr>
              <a:t>GAD</a:t>
            </a:r>
            <a:r>
              <a:rPr lang="en-US" dirty="0"/>
              <a:t>:</a:t>
            </a:r>
          </a:p>
        </p:txBody>
      </p:sp>
      <p:sp>
        <p:nvSpPr>
          <p:cNvPr id="8" name="TextBox 7">
            <a:extLst>
              <a:ext uri="{FF2B5EF4-FFF2-40B4-BE49-F238E27FC236}">
                <a16:creationId xmlns:a16="http://schemas.microsoft.com/office/drawing/2014/main" id="{B0476D10-9FFF-4731-8BF0-018F95102D68}"/>
              </a:ext>
            </a:extLst>
          </p:cNvPr>
          <p:cNvSpPr txBox="1"/>
          <p:nvPr/>
        </p:nvSpPr>
        <p:spPr>
          <a:xfrm>
            <a:off x="419454" y="1347545"/>
            <a:ext cx="814025" cy="646331"/>
          </a:xfrm>
          <a:prstGeom prst="rect">
            <a:avLst/>
          </a:prstGeom>
          <a:noFill/>
        </p:spPr>
        <p:txBody>
          <a:bodyPr wrap="square" rtlCol="0">
            <a:spAutoFit/>
          </a:bodyPr>
          <a:lstStyle/>
          <a:p>
            <a:r>
              <a:rPr lang="en-US" dirty="0">
                <a:highlight>
                  <a:srgbClr val="000000"/>
                </a:highlight>
              </a:rPr>
              <a:t>ODD or CD</a:t>
            </a:r>
          </a:p>
        </p:txBody>
      </p:sp>
    </p:spTree>
    <p:extLst>
      <p:ext uri="{BB962C8B-B14F-4D97-AF65-F5344CB8AC3E}">
        <p14:creationId xmlns:p14="http://schemas.microsoft.com/office/powerpoint/2010/main" val="13249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70" fill="hold">
                                          <p:stCondLst>
                                            <p:cond delay="0"/>
                                          </p:stCondLst>
                                        </p:cTn>
                                        <p:tgtEl>
                                          <p:spTgt spid="3">
                                            <p:txEl>
                                              <p:pRg st="8" end="8"/>
                                            </p:txEl>
                                          </p:spTgt>
                                        </p:tgtEl>
                                        <p:attrNameLst>
                                          <p:attrName>r</p:attrName>
                                        </p:attrNameLst>
                                      </p:cBhvr>
                                    </p:animRot>
                                    <p:animRot by="-240000">
                                      <p:cBhvr>
                                        <p:cTn id="7" dur="340" fill="hold">
                                          <p:stCondLst>
                                            <p:cond delay="340"/>
                                          </p:stCondLst>
                                        </p:cTn>
                                        <p:tgtEl>
                                          <p:spTgt spid="3">
                                            <p:txEl>
                                              <p:pRg st="8" end="8"/>
                                            </p:txEl>
                                          </p:spTgt>
                                        </p:tgtEl>
                                        <p:attrNameLst>
                                          <p:attrName>r</p:attrName>
                                        </p:attrNameLst>
                                      </p:cBhvr>
                                    </p:animRot>
                                    <p:animRot by="240000">
                                      <p:cBhvr>
                                        <p:cTn id="8" dur="340" fill="hold">
                                          <p:stCondLst>
                                            <p:cond delay="680"/>
                                          </p:stCondLst>
                                        </p:cTn>
                                        <p:tgtEl>
                                          <p:spTgt spid="3">
                                            <p:txEl>
                                              <p:pRg st="8" end="8"/>
                                            </p:txEl>
                                          </p:spTgt>
                                        </p:tgtEl>
                                        <p:attrNameLst>
                                          <p:attrName>r</p:attrName>
                                        </p:attrNameLst>
                                      </p:cBhvr>
                                    </p:animRot>
                                    <p:animRot by="-240000">
                                      <p:cBhvr>
                                        <p:cTn id="9" dur="340" fill="hold">
                                          <p:stCondLst>
                                            <p:cond delay="1020"/>
                                          </p:stCondLst>
                                        </p:cTn>
                                        <p:tgtEl>
                                          <p:spTgt spid="3">
                                            <p:txEl>
                                              <p:pRg st="8" end="8"/>
                                            </p:txEl>
                                          </p:spTgt>
                                        </p:tgtEl>
                                        <p:attrNameLst>
                                          <p:attrName>r</p:attrName>
                                        </p:attrNameLst>
                                      </p:cBhvr>
                                    </p:animRot>
                                    <p:animRot by="120000">
                                      <p:cBhvr>
                                        <p:cTn id="10" dur="340" fill="hold">
                                          <p:stCondLst>
                                            <p:cond delay="1360"/>
                                          </p:stCondLst>
                                        </p:cTn>
                                        <p:tgtEl>
                                          <p:spTgt spid="3">
                                            <p:txEl>
                                              <p:pRg st="8" end="8"/>
                                            </p:txEl>
                                          </p:spTgt>
                                        </p:tgtEl>
                                        <p:attrNameLst>
                                          <p:attrName>r</p:attrName>
                                        </p:attrNameLst>
                                      </p:cBhvr>
                                    </p:animRot>
                                  </p:childTnLst>
                                </p:cTn>
                              </p:par>
                            </p:childTnLst>
                          </p:cTn>
                        </p:par>
                        <p:par>
                          <p:cTn id="11" fill="hold">
                            <p:stCondLst>
                              <p:cond delay="17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70" fill="hold">
                                          <p:stCondLst>
                                            <p:cond delay="0"/>
                                          </p:stCondLst>
                                        </p:cTn>
                                        <p:tgtEl>
                                          <p:spTgt spid="3">
                                            <p:txEl>
                                              <p:pRg st="10" end="10"/>
                                            </p:txEl>
                                          </p:spTgt>
                                        </p:tgtEl>
                                        <p:attrNameLst>
                                          <p:attrName>r</p:attrName>
                                        </p:attrNameLst>
                                      </p:cBhvr>
                                    </p:animRot>
                                    <p:animRot by="-240000">
                                      <p:cBhvr>
                                        <p:cTn id="20" dur="340" fill="hold">
                                          <p:stCondLst>
                                            <p:cond delay="340"/>
                                          </p:stCondLst>
                                        </p:cTn>
                                        <p:tgtEl>
                                          <p:spTgt spid="3">
                                            <p:txEl>
                                              <p:pRg st="10" end="10"/>
                                            </p:txEl>
                                          </p:spTgt>
                                        </p:tgtEl>
                                        <p:attrNameLst>
                                          <p:attrName>r</p:attrName>
                                        </p:attrNameLst>
                                      </p:cBhvr>
                                    </p:animRot>
                                    <p:animRot by="240000">
                                      <p:cBhvr>
                                        <p:cTn id="21" dur="340" fill="hold">
                                          <p:stCondLst>
                                            <p:cond delay="680"/>
                                          </p:stCondLst>
                                        </p:cTn>
                                        <p:tgtEl>
                                          <p:spTgt spid="3">
                                            <p:txEl>
                                              <p:pRg st="10" end="10"/>
                                            </p:txEl>
                                          </p:spTgt>
                                        </p:tgtEl>
                                        <p:attrNameLst>
                                          <p:attrName>r</p:attrName>
                                        </p:attrNameLst>
                                      </p:cBhvr>
                                    </p:animRot>
                                    <p:animRot by="-240000">
                                      <p:cBhvr>
                                        <p:cTn id="22" dur="340" fill="hold">
                                          <p:stCondLst>
                                            <p:cond delay="1020"/>
                                          </p:stCondLst>
                                        </p:cTn>
                                        <p:tgtEl>
                                          <p:spTgt spid="3">
                                            <p:txEl>
                                              <p:pRg st="10" end="10"/>
                                            </p:txEl>
                                          </p:spTgt>
                                        </p:tgtEl>
                                        <p:attrNameLst>
                                          <p:attrName>r</p:attrName>
                                        </p:attrNameLst>
                                      </p:cBhvr>
                                    </p:animRot>
                                    <p:animRot by="120000">
                                      <p:cBhvr>
                                        <p:cTn id="23" dur="340" fill="hold">
                                          <p:stCondLst>
                                            <p:cond delay="1360"/>
                                          </p:stCondLst>
                                        </p:cTn>
                                        <p:tgtEl>
                                          <p:spTgt spid="3">
                                            <p:txEl>
                                              <p:pRg st="10" end="10"/>
                                            </p:txEl>
                                          </p:spTgt>
                                        </p:tgtEl>
                                        <p:attrNameLst>
                                          <p:attrName>r</p:attrName>
                                        </p:attrNameLst>
                                      </p:cBhvr>
                                    </p:animRot>
                                  </p:childTnLst>
                                </p:cTn>
                              </p:par>
                            </p:childTnLst>
                          </p:cTn>
                        </p:par>
                        <p:par>
                          <p:cTn id="24" fill="hold">
                            <p:stCondLst>
                              <p:cond delay="17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3">
                                            <p:txEl>
                                              <p:pRg st="11" end="11"/>
                                            </p:txEl>
                                          </p:spTgt>
                                        </p:tgtEl>
                                        <p:attrNameLst>
                                          <p:attrName>r</p:attrName>
                                        </p:attrNameLst>
                                      </p:cBhvr>
                                    </p:animRot>
                                    <p:animRot by="-240000">
                                      <p:cBhvr>
                                        <p:cTn id="33" dur="200" fill="hold">
                                          <p:stCondLst>
                                            <p:cond delay="200"/>
                                          </p:stCondLst>
                                        </p:cTn>
                                        <p:tgtEl>
                                          <p:spTgt spid="3">
                                            <p:txEl>
                                              <p:pRg st="11" end="11"/>
                                            </p:txEl>
                                          </p:spTgt>
                                        </p:tgtEl>
                                        <p:attrNameLst>
                                          <p:attrName>r</p:attrName>
                                        </p:attrNameLst>
                                      </p:cBhvr>
                                    </p:animRot>
                                    <p:animRot by="240000">
                                      <p:cBhvr>
                                        <p:cTn id="34" dur="200" fill="hold">
                                          <p:stCondLst>
                                            <p:cond delay="400"/>
                                          </p:stCondLst>
                                        </p:cTn>
                                        <p:tgtEl>
                                          <p:spTgt spid="3">
                                            <p:txEl>
                                              <p:pRg st="11" end="11"/>
                                            </p:txEl>
                                          </p:spTgt>
                                        </p:tgtEl>
                                        <p:attrNameLst>
                                          <p:attrName>r</p:attrName>
                                        </p:attrNameLst>
                                      </p:cBhvr>
                                    </p:animRot>
                                    <p:animRot by="-240000">
                                      <p:cBhvr>
                                        <p:cTn id="35" dur="200" fill="hold">
                                          <p:stCondLst>
                                            <p:cond delay="600"/>
                                          </p:stCondLst>
                                        </p:cTn>
                                        <p:tgtEl>
                                          <p:spTgt spid="3">
                                            <p:txEl>
                                              <p:pRg st="11" end="11"/>
                                            </p:txEl>
                                          </p:spTgt>
                                        </p:tgtEl>
                                        <p:attrNameLst>
                                          <p:attrName>r</p:attrName>
                                        </p:attrNameLst>
                                      </p:cBhvr>
                                    </p:animRot>
                                    <p:animRot by="120000">
                                      <p:cBhvr>
                                        <p:cTn id="36" dur="200" fill="hold">
                                          <p:stCondLst>
                                            <p:cond delay="800"/>
                                          </p:stCondLst>
                                        </p:cTn>
                                        <p:tgtEl>
                                          <p:spTgt spid="3">
                                            <p:txEl>
                                              <p:pRg st="11" end="11"/>
                                            </p:txEl>
                                          </p:spTgt>
                                        </p:tgtEl>
                                        <p:attrNameLst>
                                          <p:attrName>r</p:attrName>
                                        </p:attrNameLst>
                                      </p:cBhvr>
                                    </p:animRot>
                                  </p:childTnLst>
                                </p:cTn>
                              </p:par>
                            </p:childTnLst>
                          </p:cTn>
                        </p:par>
                        <p:par>
                          <p:cTn id="37" fill="hold">
                            <p:stCondLst>
                              <p:cond delay="1000"/>
                            </p:stCondLst>
                            <p:childTnLst>
                              <p:par>
                                <p:cTn id="38" presetID="32" presetClass="emph" presetSubtype="0" fill="hold" nodeType="afterEffect">
                                  <p:stCondLst>
                                    <p:cond delay="0"/>
                                  </p:stCondLst>
                                  <p:childTnLst>
                                    <p:animRot by="120000">
                                      <p:cBhvr>
                                        <p:cTn id="39" dur="100" fill="hold">
                                          <p:stCondLst>
                                            <p:cond delay="0"/>
                                          </p:stCondLst>
                                        </p:cTn>
                                        <p:tgtEl>
                                          <p:spTgt spid="3">
                                            <p:txEl>
                                              <p:pRg st="12" end="12"/>
                                            </p:txEl>
                                          </p:spTgt>
                                        </p:tgtEl>
                                        <p:attrNameLst>
                                          <p:attrName>r</p:attrName>
                                        </p:attrNameLst>
                                      </p:cBhvr>
                                    </p:animRot>
                                    <p:animRot by="-240000">
                                      <p:cBhvr>
                                        <p:cTn id="40" dur="200" fill="hold">
                                          <p:stCondLst>
                                            <p:cond delay="200"/>
                                          </p:stCondLst>
                                        </p:cTn>
                                        <p:tgtEl>
                                          <p:spTgt spid="3">
                                            <p:txEl>
                                              <p:pRg st="12" end="12"/>
                                            </p:txEl>
                                          </p:spTgt>
                                        </p:tgtEl>
                                        <p:attrNameLst>
                                          <p:attrName>r</p:attrName>
                                        </p:attrNameLst>
                                      </p:cBhvr>
                                    </p:animRot>
                                    <p:animRot by="240000">
                                      <p:cBhvr>
                                        <p:cTn id="41" dur="200" fill="hold">
                                          <p:stCondLst>
                                            <p:cond delay="400"/>
                                          </p:stCondLst>
                                        </p:cTn>
                                        <p:tgtEl>
                                          <p:spTgt spid="3">
                                            <p:txEl>
                                              <p:pRg st="12" end="12"/>
                                            </p:txEl>
                                          </p:spTgt>
                                        </p:tgtEl>
                                        <p:attrNameLst>
                                          <p:attrName>r</p:attrName>
                                        </p:attrNameLst>
                                      </p:cBhvr>
                                    </p:animRot>
                                    <p:animRot by="-240000">
                                      <p:cBhvr>
                                        <p:cTn id="42" dur="200" fill="hold">
                                          <p:stCondLst>
                                            <p:cond delay="600"/>
                                          </p:stCondLst>
                                        </p:cTn>
                                        <p:tgtEl>
                                          <p:spTgt spid="3">
                                            <p:txEl>
                                              <p:pRg st="12" end="12"/>
                                            </p:txEl>
                                          </p:spTgt>
                                        </p:tgtEl>
                                        <p:attrNameLst>
                                          <p:attrName>r</p:attrName>
                                        </p:attrNameLst>
                                      </p:cBhvr>
                                    </p:animRot>
                                    <p:animRot by="120000">
                                      <p:cBhvr>
                                        <p:cTn id="43" dur="200" fill="hold">
                                          <p:stCondLst>
                                            <p:cond delay="800"/>
                                          </p:stCondLst>
                                        </p:cTn>
                                        <p:tgtEl>
                                          <p:spTgt spid="3">
                                            <p:txEl>
                                              <p:pRg st="12" end="12"/>
                                            </p:txEl>
                                          </p:spTgt>
                                        </p:tgtEl>
                                        <p:attrNameLst>
                                          <p:attrName>r</p:attrName>
                                        </p:attrNameLst>
                                      </p:cBhvr>
                                    </p:animRot>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100" fill="hold">
                                          <p:stCondLst>
                                            <p:cond delay="0"/>
                                          </p:stCondLst>
                                        </p:cTn>
                                        <p:tgtEl>
                                          <p:spTgt spid="3">
                                            <p:txEl>
                                              <p:pRg st="2" end="2"/>
                                            </p:txEl>
                                          </p:spTgt>
                                        </p:tgtEl>
                                        <p:attrNameLst>
                                          <p:attrName>r</p:attrName>
                                        </p:attrNameLst>
                                      </p:cBhvr>
                                    </p:animRot>
                                    <p:animRot by="-240000">
                                      <p:cBhvr>
                                        <p:cTn id="58" dur="200" fill="hold">
                                          <p:stCondLst>
                                            <p:cond delay="200"/>
                                          </p:stCondLst>
                                        </p:cTn>
                                        <p:tgtEl>
                                          <p:spTgt spid="3">
                                            <p:txEl>
                                              <p:pRg st="2" end="2"/>
                                            </p:txEl>
                                          </p:spTgt>
                                        </p:tgtEl>
                                        <p:attrNameLst>
                                          <p:attrName>r</p:attrName>
                                        </p:attrNameLst>
                                      </p:cBhvr>
                                    </p:animRot>
                                    <p:animRot by="240000">
                                      <p:cBhvr>
                                        <p:cTn id="59" dur="200" fill="hold">
                                          <p:stCondLst>
                                            <p:cond delay="400"/>
                                          </p:stCondLst>
                                        </p:cTn>
                                        <p:tgtEl>
                                          <p:spTgt spid="3">
                                            <p:txEl>
                                              <p:pRg st="2" end="2"/>
                                            </p:txEl>
                                          </p:spTgt>
                                        </p:tgtEl>
                                        <p:attrNameLst>
                                          <p:attrName>r</p:attrName>
                                        </p:attrNameLst>
                                      </p:cBhvr>
                                    </p:animRot>
                                    <p:animRot by="-240000">
                                      <p:cBhvr>
                                        <p:cTn id="60" dur="200" fill="hold">
                                          <p:stCondLst>
                                            <p:cond delay="600"/>
                                          </p:stCondLst>
                                        </p:cTn>
                                        <p:tgtEl>
                                          <p:spTgt spid="3">
                                            <p:txEl>
                                              <p:pRg st="2" end="2"/>
                                            </p:txEl>
                                          </p:spTgt>
                                        </p:tgtEl>
                                        <p:attrNameLst>
                                          <p:attrName>r</p:attrName>
                                        </p:attrNameLst>
                                      </p:cBhvr>
                                    </p:animRot>
                                    <p:animRot by="120000">
                                      <p:cBhvr>
                                        <p:cTn id="61" dur="200" fill="hold">
                                          <p:stCondLst>
                                            <p:cond delay="800"/>
                                          </p:stCondLst>
                                        </p:cTn>
                                        <p:tgtEl>
                                          <p:spTgt spid="3">
                                            <p:txEl>
                                              <p:pRg st="2" end="2"/>
                                            </p:txEl>
                                          </p:spTgt>
                                        </p:tgtEl>
                                        <p:attrNameLst>
                                          <p:attrName>r</p:attrName>
                                        </p:attrNameLst>
                                      </p:cBhvr>
                                    </p:animRot>
                                  </p:childTnLst>
                                </p:cTn>
                              </p:par>
                            </p:childTnLst>
                          </p:cTn>
                        </p:par>
                        <p:par>
                          <p:cTn id="62" fill="hold">
                            <p:stCondLst>
                              <p:cond delay="100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981076" y="151158"/>
            <a:ext cx="10396882" cy="533400"/>
          </a:xfrm>
        </p:spPr>
        <p:txBody>
          <a:bodyPr>
            <a:normAutofit fontScale="90000"/>
          </a:bodyPr>
          <a:lstStyle/>
          <a:p>
            <a:r>
              <a:rPr lang="en-US" dirty="0">
                <a:solidFill>
                  <a:srgbClr val="7030A0"/>
                </a:solidFill>
              </a:rPr>
              <a:t>Co-Morbidity and Substance use/abuse (SUD)</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806692" y="1256058"/>
            <a:ext cx="10394707" cy="4155384"/>
          </a:xfrm>
        </p:spPr>
        <p:txBody>
          <a:bodyPr>
            <a:noAutofit/>
          </a:bodyPr>
          <a:lstStyle/>
          <a:p>
            <a:pPr>
              <a:lnSpc>
                <a:spcPct val="100000"/>
              </a:lnSpc>
              <a:spcBef>
                <a:spcPts val="0"/>
              </a:spcBef>
            </a:pPr>
            <a:r>
              <a:rPr lang="en-US" b="1" u="sng" dirty="0">
                <a:solidFill>
                  <a:srgbClr val="7030A0"/>
                </a:solidFill>
              </a:rPr>
              <a:t>Co-Morbidity:</a:t>
            </a:r>
            <a:r>
              <a:rPr lang="en-US" dirty="0">
                <a:solidFill>
                  <a:srgbClr val="7030A0"/>
                </a:solidFill>
              </a:rPr>
              <a:t> </a:t>
            </a:r>
            <a:r>
              <a:rPr lang="en-US" dirty="0"/>
              <a:t>children with ADHD were at least 1.5 times more likely to develop substance use disorder (SUD) across diverse forms of substances, including nearly 3 times higher for nicotine dependence. Considered together, our results suggest that early ADHD strongly predicts future substance abuse/dependence in adolescence/adulthood and that this association is largely unaffected by demographic and methodological factors that varies across studies.</a:t>
            </a:r>
          </a:p>
          <a:p>
            <a:pPr>
              <a:lnSpc>
                <a:spcPct val="100000"/>
              </a:lnSpc>
              <a:spcBef>
                <a:spcPts val="0"/>
              </a:spcBef>
            </a:pPr>
            <a:r>
              <a:rPr lang="en-US" dirty="0"/>
              <a:t>Other studies have show that those with ADHD may smoke sooner than the population average and be at a higher risk of risky substance use in college including binge drinking. </a:t>
            </a:r>
          </a:p>
        </p:txBody>
      </p:sp>
    </p:spTree>
    <p:extLst>
      <p:ext uri="{BB962C8B-B14F-4D97-AF65-F5344CB8AC3E}">
        <p14:creationId xmlns:p14="http://schemas.microsoft.com/office/powerpoint/2010/main" val="320985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981076" y="151158"/>
            <a:ext cx="10396882" cy="533400"/>
          </a:xfrm>
        </p:spPr>
        <p:txBody>
          <a:bodyPr>
            <a:normAutofit fontScale="90000"/>
          </a:bodyPr>
          <a:lstStyle/>
          <a:p>
            <a:r>
              <a:rPr lang="en-US" dirty="0">
                <a:solidFill>
                  <a:srgbClr val="7030A0"/>
                </a:solidFill>
              </a:rPr>
              <a:t>Differential Diagnosis</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806692" y="1256058"/>
            <a:ext cx="10394707" cy="4155384"/>
          </a:xfrm>
        </p:spPr>
        <p:txBody>
          <a:bodyPr>
            <a:noAutofit/>
          </a:bodyPr>
          <a:lstStyle/>
          <a:p>
            <a:pPr>
              <a:lnSpc>
                <a:spcPct val="100000"/>
              </a:lnSpc>
              <a:spcBef>
                <a:spcPts val="0"/>
              </a:spcBef>
            </a:pPr>
            <a:r>
              <a:rPr lang="en-US" b="1" u="sng" dirty="0">
                <a:solidFill>
                  <a:srgbClr val="7030A0"/>
                </a:solidFill>
              </a:rPr>
              <a:t>Differential Diagnosis:</a:t>
            </a:r>
            <a:r>
              <a:rPr lang="en-US" dirty="0">
                <a:solidFill>
                  <a:srgbClr val="7030A0"/>
                </a:solidFill>
              </a:rPr>
              <a:t> </a:t>
            </a:r>
          </a:p>
          <a:p>
            <a:pPr>
              <a:lnSpc>
                <a:spcPct val="100000"/>
              </a:lnSpc>
              <a:spcBef>
                <a:spcPts val="0"/>
              </a:spcBef>
            </a:pPr>
            <a:r>
              <a:rPr lang="en-US" b="1" u="sng" dirty="0">
                <a:solidFill>
                  <a:srgbClr val="7030A0"/>
                </a:solidFill>
              </a:rPr>
              <a:t>Oppositional Defiant Disorder (ODD):</a:t>
            </a:r>
            <a:r>
              <a:rPr lang="en-US" b="1" dirty="0">
                <a:solidFill>
                  <a:srgbClr val="7030A0"/>
                </a:solidFill>
              </a:rPr>
              <a:t> </a:t>
            </a:r>
            <a:r>
              <a:rPr lang="en-US" dirty="0"/>
              <a:t>They may not seem to listen or may have difficulty when spoken to. They may avoid tasks that require mental effort. They may quickly seem to forget what they were tasked with because they “don’t seem to care” not because of inability. The underlining piece is defiance, negativity, and hostility rather than hyperactivity or impulsiveness. These can look very mixed at times because, “Why should I try if I know I’m not going to end up doing it right anyway.”</a:t>
            </a:r>
            <a:endParaRPr lang="en-US" dirty="0">
              <a:solidFill>
                <a:srgbClr val="7030A0"/>
              </a:solidFill>
            </a:endParaRPr>
          </a:p>
          <a:p>
            <a:pPr>
              <a:lnSpc>
                <a:spcPct val="100000"/>
              </a:lnSpc>
              <a:spcBef>
                <a:spcPts val="0"/>
              </a:spcBef>
            </a:pPr>
            <a:r>
              <a:rPr lang="en-US" b="1" u="sng" dirty="0">
                <a:solidFill>
                  <a:srgbClr val="7030A0"/>
                </a:solidFill>
              </a:rPr>
              <a:t>Intermittent Explosive Disorder:</a:t>
            </a:r>
            <a:r>
              <a:rPr lang="en-US" b="1" dirty="0">
                <a:solidFill>
                  <a:srgbClr val="7030A0"/>
                </a:solidFill>
              </a:rPr>
              <a:t> </a:t>
            </a:r>
            <a:r>
              <a:rPr lang="en-US" dirty="0"/>
              <a:t>both have high impulse behaviors except there is more “serious” aggression and can sustain attention.</a:t>
            </a:r>
            <a:endParaRPr lang="en-US" dirty="0">
              <a:solidFill>
                <a:srgbClr val="7030A0"/>
              </a:solidFill>
            </a:endParaRPr>
          </a:p>
          <a:p>
            <a:pPr>
              <a:lnSpc>
                <a:spcPct val="100000"/>
              </a:lnSpc>
              <a:spcBef>
                <a:spcPts val="0"/>
              </a:spcBef>
            </a:pPr>
            <a:r>
              <a:rPr lang="en-US" b="1" u="sng" dirty="0">
                <a:solidFill>
                  <a:srgbClr val="7030A0"/>
                </a:solidFill>
              </a:rPr>
              <a:t>Reactive Attachment Disorder:</a:t>
            </a:r>
            <a:r>
              <a:rPr lang="en-US" b="1" dirty="0">
                <a:solidFill>
                  <a:srgbClr val="7030A0"/>
                </a:solidFill>
              </a:rPr>
              <a:t> </a:t>
            </a:r>
            <a:r>
              <a:rPr lang="en-US" dirty="0"/>
              <a:t>May show lack of attention or affection or social disinhibition. Can look like they are impulsive but may simply not feel that social rewards/motivators are worth efforts for meeting expectations.  </a:t>
            </a:r>
          </a:p>
        </p:txBody>
      </p:sp>
    </p:spTree>
    <p:extLst>
      <p:ext uri="{BB962C8B-B14F-4D97-AF65-F5344CB8AC3E}">
        <p14:creationId xmlns:p14="http://schemas.microsoft.com/office/powerpoint/2010/main" val="331745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641718" y="0"/>
            <a:ext cx="10396882" cy="533400"/>
          </a:xfrm>
        </p:spPr>
        <p:txBody>
          <a:bodyPr>
            <a:normAutofit fontScale="90000"/>
          </a:bodyPr>
          <a:lstStyle/>
          <a:p>
            <a:r>
              <a:rPr lang="en-US" dirty="0"/>
              <a:t>Discussion #2</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314325" y="431357"/>
            <a:ext cx="11563349" cy="5995286"/>
          </a:xfrm>
          <a:solidFill>
            <a:schemeClr val="bg1"/>
          </a:solidFill>
        </p:spPr>
        <p:txBody>
          <a:bodyPr>
            <a:noAutofit/>
          </a:bodyPr>
          <a:lstStyle/>
          <a:p>
            <a:r>
              <a:rPr lang="en-US" sz="1800" dirty="0">
                <a:highlight>
                  <a:srgbClr val="000000"/>
                </a:highlight>
              </a:rPr>
              <a:t>Susan is a 36 year old female, currently living at home with her husband of 11 years and two young children, ages 2 and 4. She recently resumed working after taking four years off after the birth of her first child. Susan is experiencing increased levels of stress as she tries to balance the challenges of parenting with the academic demands of her career as a dietician. Susan reports a longstanding history with poor attention. She was identified in grade school as requiring special accommodations and support from her teachers, but was never diagnosed with a confirmed learning disability. She used ear plugs when studying in school. Her difficulties with focusing and time management have continued into adulthood, affecting her ability to effectively manage her finances and to balance her work/family time relationship. She has been able to cope by creating “pressure” to engage her focus, but this has resulted in symptoms of anxiety, depression, feelings of guilt, and loss of self-esteem. Susan worries that by focusing her energies on managing her work responsibilities, she is neglecting other areas of her life, particularly her children. Susan is concerned with perceived underachievement and inefficiency at her place of employment. She struggles with procrastination, and has difficulty with organization. Due to the increased demands and responsibilities she now faces in the home, Susan finds that she is not able to focus on work-related duties the way she used to. As a result, she has been disappointed by her recent performance at her place of work. Susan is an intelligent and engaging communicator, but she feels overwhelmed by her current responsibilities and worries that she is not performing to her real potential. She sometimes feel paralyzed by stress, and reacts by retreating into herself rather than by asking for help. She says that she needs a “life GPS" to function. Recent stresses include her stepfather and her cat are both severely ill. She has been on an anti-depressant for 8 years from her psychiatrist. She often is completing many tasks at home at the same time but maybe forgetful such as leaving wet laundry in the washer for several days. She is challenged to stay focused to even read a book.</a:t>
            </a:r>
            <a:endParaRPr lang="en-US" sz="1800" dirty="0">
              <a:highlight>
                <a:srgbClr val="000000"/>
              </a:highlight>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666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641718" y="0"/>
            <a:ext cx="10396882" cy="533400"/>
          </a:xfrm>
        </p:spPr>
        <p:txBody>
          <a:bodyPr>
            <a:normAutofit fontScale="90000"/>
          </a:bodyPr>
          <a:lstStyle/>
          <a:p>
            <a:r>
              <a:rPr lang="en-US" dirty="0"/>
              <a:t>Discussion #2</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428626" y="423291"/>
            <a:ext cx="11121656" cy="5399272"/>
          </a:xfrm>
        </p:spPr>
        <p:txBody>
          <a:bodyPr>
            <a:noAutofit/>
          </a:bodyPr>
          <a:lstStyle/>
          <a:p>
            <a:r>
              <a:rPr lang="en-US" sz="1600" dirty="0">
                <a:highlight>
                  <a:srgbClr val="000000"/>
                </a:highlight>
                <a:hlinkClick r:id="rId3">
                  <a:extLst>
                    <a:ext uri="{A12FA001-AC4F-418D-AE19-62706E023703}">
                      <ahyp:hlinkClr xmlns:ahyp="http://schemas.microsoft.com/office/drawing/2018/hyperlinkcolor" val="tx"/>
                    </a:ext>
                  </a:extLst>
                </a:hlinkClick>
              </a:rPr>
              <a:t> </a:t>
            </a:r>
            <a:r>
              <a:rPr lang="en-US" sz="1600" dirty="0">
                <a:highlight>
                  <a:srgbClr val="000000"/>
                </a:highlight>
              </a:rPr>
              <a:t>Jack is a 7 year old male Grade 1 student who lives in Toronto with his parents. He is the only child to two parents, both of whom have completed post-graduate education. There is an extended family history of Attention Deficit/Hyperactivity Disorder (ADHD), mental health concerns as well as academic excellence. Jack is an intelligent and caring young boy who presents with significant potential to excel academically. In his spare time, Jack enjoys spending time with his friends, and participating in physical activities such as swimming, running and skating. He also enjoys participating in social events, and is often invited to play dates and birthday parties. It is noteworthy that he did not know his address or home phone number, could not print his surname, and recognized only a few pre-primer words. While Jack interacts well with peers his own age, his parents note that he can be easily led and influenced by others. They also report that Jack gets upset when he does not receive recognition or feels that he has been ignored. His teacher notes that he sometimes acts 'socially immature', and that he often demonstrates attention-seeking behavior. Jack describes difficulties with focusing, and sitting still in class. He recognizes that he is able to 'hyper focus' on some activities of interest, however he often has difficulty sustaining his attention at school. His parents and teacher indicate that Jack is restless, and often requires reminders to help him stay on task. He is described as "constantly running around" and presenting with difficulties listening and following instructions. Jack's teacher indicates that he often blurts out answers and interrupts other students in the classroom. Jack recognizes this tendency in himself, but says that he 'can't stop' in spite of his best intentions. Jack has always had challenges falling asleep, and sometimes finds that he wakes up in the middle of the night. When he wakes up he finds that he has a difficult time getting back to sleep - sometimes staying awake for as long as an hour and a half. His mother reports difficulties at home with following routines and remembering instructions. His parents describe emotional reactivity as well as confrontational behaviors demonstrated both at home and at school. His teacher notes that Jack is very defiant towards listening to instructions, but generally interacts well with his peers. He is easily frustrated and emotionally impulsive - Jack has had several incidents of hitting, crying outbursts, and inappropriate behavior. Behavioral concerns with aggression, lying, arguments, and disruptive behavior were noted in pre-school program at age 4.</a:t>
            </a:r>
            <a:endParaRPr lang="en-US" sz="1600" dirty="0">
              <a:highlight>
                <a:srgbClr val="000000"/>
              </a:highlight>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6675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685801" y="685801"/>
            <a:ext cx="10396882" cy="533400"/>
          </a:xfrm>
        </p:spPr>
        <p:txBody>
          <a:bodyPr>
            <a:normAutofit fontScale="90000"/>
          </a:bodyPr>
          <a:lstStyle/>
          <a:p>
            <a:r>
              <a:rPr lang="en-US" dirty="0"/>
              <a:t>The take away		</a:t>
            </a:r>
          </a:p>
        </p:txBody>
      </p:sp>
      <p:sp>
        <p:nvSpPr>
          <p:cNvPr id="3" name="Content Placeholder 2">
            <a:extLst>
              <a:ext uri="{FF2B5EF4-FFF2-40B4-BE49-F238E27FC236}">
                <a16:creationId xmlns:a16="http://schemas.microsoft.com/office/drawing/2014/main" id="{67FA9754-5C26-4FE8-B7A0-365C53121692}"/>
              </a:ext>
            </a:extLst>
          </p:cNvPr>
          <p:cNvSpPr>
            <a:spLocks noGrp="1"/>
          </p:cNvSpPr>
          <p:nvPr>
            <p:ph sz="quarter" idx="13"/>
          </p:nvPr>
        </p:nvSpPr>
        <p:spPr>
          <a:xfrm>
            <a:off x="1399478" y="1351308"/>
            <a:ext cx="10394707" cy="4155384"/>
          </a:xfrm>
        </p:spPr>
        <p:txBody>
          <a:bodyPr>
            <a:normAutofit/>
          </a:bodyPr>
          <a:lstStyle/>
          <a:p>
            <a:r>
              <a:rPr lang="en-US" sz="3600" dirty="0">
                <a:latin typeface="Times New Roman" panose="02020603050405020304" pitchFamily="18" charset="0"/>
                <a:cs typeface="Times New Roman" panose="02020603050405020304" pitchFamily="18" charset="0"/>
              </a:rPr>
              <a:t>ADHD frequently co-occurs with another disorder or the symptoms might be from another disorder entirely.  The anxiety and depression symptoms seem to create further difficulty in functioning and may create a downward or upward “spiral” </a:t>
            </a:r>
            <a:r>
              <a:rPr lang="en-US" sz="3600">
                <a:latin typeface="Times New Roman" panose="02020603050405020304" pitchFamily="18" charset="0"/>
                <a:cs typeface="Times New Roman" panose="02020603050405020304" pitchFamily="18" charset="0"/>
              </a:rPr>
              <a:t>of symptoms.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21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Definitions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2800" b="1" u="sng" dirty="0">
                <a:solidFill>
                  <a:srgbClr val="7030A0"/>
                </a:solidFill>
              </a:rPr>
              <a:t>Co-morbidity:</a:t>
            </a:r>
            <a:r>
              <a:rPr lang="en-US" sz="2800" dirty="0">
                <a:solidFill>
                  <a:srgbClr val="7030A0"/>
                </a:solidFill>
              </a:rPr>
              <a:t> </a:t>
            </a:r>
            <a:r>
              <a:rPr lang="en-US" sz="2800" dirty="0"/>
              <a:t>the simultaneous presence of two chronic diseases or conditions in a patient. (One diagnosis is present along with another different diagnosis. E.g. you can have the flu and a broken foot.) </a:t>
            </a:r>
          </a:p>
          <a:p>
            <a:r>
              <a:rPr lang="en-US" sz="2800" b="1" u="sng" dirty="0">
                <a:solidFill>
                  <a:srgbClr val="7030A0"/>
                </a:solidFill>
              </a:rPr>
              <a:t>Differential Diagnosis:</a:t>
            </a:r>
            <a:r>
              <a:rPr lang="en-US" sz="2800" dirty="0">
                <a:solidFill>
                  <a:srgbClr val="7030A0"/>
                </a:solidFill>
              </a:rPr>
              <a:t> </a:t>
            </a:r>
            <a:r>
              <a:rPr lang="en-US" sz="2800" dirty="0"/>
              <a:t>the process of differentiating between two or more conditions which share similar signs or symptoms. (Things that may look the same in a person but upon closer look you find separation in symptoms. E.g. you can have a flu and a cold separately at the same time but you may only catch one or mistake the flu for ‘just a bad cold’ at first).</a:t>
            </a:r>
          </a:p>
          <a:p>
            <a:endParaRPr lang="en-US" dirty="0"/>
          </a:p>
        </p:txBody>
      </p:sp>
    </p:spTree>
    <p:extLst>
      <p:ext uri="{BB962C8B-B14F-4D97-AF65-F5344CB8AC3E}">
        <p14:creationId xmlns:p14="http://schemas.microsoft.com/office/powerpoint/2010/main" val="38341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8ABC0C-D60C-4EF8-9206-1E864112D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52" y="280987"/>
            <a:ext cx="10168359" cy="62960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D66D814-22F2-4EBA-BD65-FB3A894B9590}"/>
              </a:ext>
            </a:extLst>
          </p:cNvPr>
          <p:cNvSpPr txBox="1">
            <a:spLocks/>
          </p:cNvSpPr>
          <p:nvPr/>
        </p:nvSpPr>
        <p:spPr>
          <a:xfrm>
            <a:off x="916066" y="352888"/>
            <a:ext cx="10149852" cy="5615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en-US" dirty="0">
                <a:solidFill>
                  <a:srgbClr val="7030A0"/>
                </a:solidFill>
              </a:rPr>
              <a:t>For Children:</a:t>
            </a:r>
          </a:p>
        </p:txBody>
      </p:sp>
    </p:spTree>
    <p:extLst>
      <p:ext uri="{BB962C8B-B14F-4D97-AF65-F5344CB8AC3E}">
        <p14:creationId xmlns:p14="http://schemas.microsoft.com/office/powerpoint/2010/main" val="396362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ychiatric comorbidities in children and adolescents with and without ADHD">
            <a:extLst>
              <a:ext uri="{FF2B5EF4-FFF2-40B4-BE49-F238E27FC236}">
                <a16:creationId xmlns:a16="http://schemas.microsoft.com/office/drawing/2014/main" id="{F0027F83-F22A-4979-8E63-B09434874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4" y="109890"/>
            <a:ext cx="7991475" cy="494814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EDC1FC4-A64E-4DEA-BBFA-C6243B129B86}"/>
              </a:ext>
            </a:extLst>
          </p:cNvPr>
          <p:cNvSpPr txBox="1">
            <a:spLocks/>
          </p:cNvSpPr>
          <p:nvPr/>
        </p:nvSpPr>
        <p:spPr>
          <a:xfrm>
            <a:off x="598538" y="3703133"/>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2800" b="1" u="sng" dirty="0">
                <a:solidFill>
                  <a:srgbClr val="7030A0"/>
                </a:solidFill>
                <a:highlight>
                  <a:srgbClr val="0000FF"/>
                </a:highlight>
              </a:rPr>
              <a:t>ADHD:</a:t>
            </a:r>
            <a:r>
              <a:rPr lang="en-US" sz="2800" dirty="0">
                <a:solidFill>
                  <a:srgbClr val="7030A0"/>
                </a:solidFill>
                <a:highlight>
                  <a:srgbClr val="0000FF"/>
                </a:highlight>
              </a:rPr>
              <a:t> </a:t>
            </a:r>
            <a:r>
              <a:rPr lang="en-US" sz="2800" dirty="0"/>
              <a:t>They had ADHD and 1 or more comorbidity.</a:t>
            </a:r>
            <a:endParaRPr lang="en-US" sz="2800" b="1" u="sng" dirty="0"/>
          </a:p>
          <a:p>
            <a:r>
              <a:rPr lang="en-US" sz="2800" b="1" u="sng" dirty="0">
                <a:solidFill>
                  <a:srgbClr val="7030A0"/>
                </a:solidFill>
                <a:highlight>
                  <a:srgbClr val="00FFFF"/>
                </a:highlight>
              </a:rPr>
              <a:t>No ADHD:</a:t>
            </a:r>
            <a:r>
              <a:rPr lang="en-US" sz="2800" dirty="0">
                <a:highlight>
                  <a:srgbClr val="00FFFF"/>
                </a:highlight>
              </a:rPr>
              <a:t> </a:t>
            </a:r>
            <a:r>
              <a:rPr lang="en-US" sz="2800" dirty="0"/>
              <a:t>They had other co-morbidities but ADHD was not one of the other disorders.</a:t>
            </a:r>
          </a:p>
          <a:p>
            <a:endParaRPr lang="en-US" dirty="0"/>
          </a:p>
        </p:txBody>
      </p:sp>
    </p:spTree>
    <p:extLst>
      <p:ext uri="{BB962C8B-B14F-4D97-AF65-F5344CB8AC3E}">
        <p14:creationId xmlns:p14="http://schemas.microsoft.com/office/powerpoint/2010/main" val="281765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Co-Morbidity: ODD, CD, and </a:t>
            </a:r>
            <a:r>
              <a:rPr lang="en-US" sz="4400" dirty="0" err="1">
                <a:solidFill>
                  <a:srgbClr val="7030A0"/>
                </a:solidFill>
              </a:rPr>
              <a:t>ASD</a:t>
            </a:r>
            <a:endParaRPr lang="en-US" sz="4400" dirty="0">
              <a:solidFill>
                <a:srgbClr val="7030A0"/>
              </a:solidFill>
            </a:endParaRP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3200" b="1" u="sng" dirty="0">
                <a:solidFill>
                  <a:srgbClr val="7030A0"/>
                </a:solidFill>
              </a:rPr>
              <a:t>Co-morbidity:</a:t>
            </a:r>
            <a:r>
              <a:rPr lang="en-US" sz="3200" dirty="0">
                <a:solidFill>
                  <a:srgbClr val="7030A0"/>
                </a:solidFill>
              </a:rPr>
              <a:t> </a:t>
            </a:r>
            <a:r>
              <a:rPr lang="en-US" sz="3200" dirty="0"/>
              <a:t>About one third of children with ADHD also have an anxiety disorder while up to one half of adults may. </a:t>
            </a:r>
          </a:p>
          <a:p>
            <a:r>
              <a:rPr lang="en-US" sz="3200" dirty="0"/>
              <a:t>The most common co-morbid diagnosis is a behavior oppositional defiant (ODD) and conduct disorder (CD) sometimes call disruptive behavior disorders (</a:t>
            </a:r>
            <a:r>
              <a:rPr lang="en-US" sz="3200" dirty="0" err="1"/>
              <a:t>DBD</a:t>
            </a:r>
            <a:r>
              <a:rPr lang="en-US" sz="3200" dirty="0"/>
              <a:t>)</a:t>
            </a:r>
          </a:p>
          <a:p>
            <a:r>
              <a:rPr lang="en-US" sz="3200" dirty="0"/>
              <a:t>The DSM-5 made changes for Autism Spectrum Disorder (</a:t>
            </a:r>
            <a:r>
              <a:rPr lang="en-US" sz="3200" dirty="0" err="1"/>
              <a:t>ASD</a:t>
            </a:r>
            <a:r>
              <a:rPr lang="en-US" sz="3200" dirty="0"/>
              <a:t>) and ADHD so that they can be co-occurring (both diagnosed at the same time) while research is unclear of how often there is a co-occurrence. One piece of research from 2013 suggests it may be between 16-2% of those with </a:t>
            </a:r>
            <a:r>
              <a:rPr lang="en-US" sz="3200" dirty="0" err="1"/>
              <a:t>ASD</a:t>
            </a:r>
            <a:r>
              <a:rPr lang="en-US" sz="3200" dirty="0"/>
              <a:t> may also have ADHD.</a:t>
            </a:r>
            <a:endParaRPr lang="en-US" sz="2800" dirty="0"/>
          </a:p>
        </p:txBody>
      </p:sp>
    </p:spTree>
    <p:extLst>
      <p:ext uri="{BB962C8B-B14F-4D97-AF65-F5344CB8AC3E}">
        <p14:creationId xmlns:p14="http://schemas.microsoft.com/office/powerpoint/2010/main" val="58992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Definitions</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2800" b="1" u="sng" dirty="0">
                <a:solidFill>
                  <a:srgbClr val="7030A0"/>
                </a:solidFill>
              </a:rPr>
              <a:t>Co-morbidity:</a:t>
            </a:r>
            <a:endParaRPr lang="en-US" dirty="0"/>
          </a:p>
        </p:txBody>
      </p:sp>
      <p:pic>
        <p:nvPicPr>
          <p:cNvPr id="3" name="Picture 2">
            <a:extLst>
              <a:ext uri="{FF2B5EF4-FFF2-40B4-BE49-F238E27FC236}">
                <a16:creationId xmlns:a16="http://schemas.microsoft.com/office/drawing/2014/main" id="{23763EB4-587A-4669-997F-6904857218B6}"/>
              </a:ext>
            </a:extLst>
          </p:cNvPr>
          <p:cNvPicPr>
            <a:picLocks noChangeAspect="1"/>
          </p:cNvPicPr>
          <p:nvPr/>
        </p:nvPicPr>
        <p:blipFill>
          <a:blip r:embed="rId2"/>
          <a:stretch>
            <a:fillRect/>
          </a:stretch>
        </p:blipFill>
        <p:spPr>
          <a:xfrm>
            <a:off x="223365" y="325429"/>
            <a:ext cx="11589157" cy="5787451"/>
          </a:xfrm>
          <a:prstGeom prst="rect">
            <a:avLst/>
          </a:prstGeom>
        </p:spPr>
      </p:pic>
      <p:sp>
        <p:nvSpPr>
          <p:cNvPr id="7" name="Title 1">
            <a:extLst>
              <a:ext uri="{FF2B5EF4-FFF2-40B4-BE49-F238E27FC236}">
                <a16:creationId xmlns:a16="http://schemas.microsoft.com/office/drawing/2014/main" id="{7D66D814-22F2-4EBA-BD65-FB3A894B9590}"/>
              </a:ext>
            </a:extLst>
          </p:cNvPr>
          <p:cNvSpPr txBox="1">
            <a:spLocks/>
          </p:cNvSpPr>
          <p:nvPr/>
        </p:nvSpPr>
        <p:spPr>
          <a:xfrm>
            <a:off x="897559" y="886289"/>
            <a:ext cx="10396882" cy="53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r>
              <a:rPr lang="en-US" sz="4400" dirty="0">
                <a:solidFill>
                  <a:srgbClr val="7030A0"/>
                </a:solidFill>
              </a:rPr>
              <a:t>For Children:</a:t>
            </a:r>
          </a:p>
        </p:txBody>
      </p:sp>
      <p:sp>
        <p:nvSpPr>
          <p:cNvPr id="5" name="TextBox 4">
            <a:extLst>
              <a:ext uri="{FF2B5EF4-FFF2-40B4-BE49-F238E27FC236}">
                <a16:creationId xmlns:a16="http://schemas.microsoft.com/office/drawing/2014/main" id="{A57883BD-2DCA-4277-BD04-29E608124173}"/>
              </a:ext>
            </a:extLst>
          </p:cNvPr>
          <p:cNvSpPr txBox="1"/>
          <p:nvPr/>
        </p:nvSpPr>
        <p:spPr>
          <a:xfrm>
            <a:off x="2343150" y="3867150"/>
            <a:ext cx="847725" cy="369332"/>
          </a:xfrm>
          <a:prstGeom prst="rect">
            <a:avLst/>
          </a:prstGeom>
          <a:noFill/>
        </p:spPr>
        <p:txBody>
          <a:bodyPr wrap="square" rtlCol="0">
            <a:spAutoFit/>
          </a:bodyPr>
          <a:lstStyle/>
          <a:p>
            <a:r>
              <a:rPr lang="en-US" dirty="0">
                <a:solidFill>
                  <a:schemeClr val="bg1"/>
                </a:solidFill>
              </a:rPr>
              <a:t>50%</a:t>
            </a:r>
          </a:p>
        </p:txBody>
      </p:sp>
      <p:sp>
        <p:nvSpPr>
          <p:cNvPr id="8" name="TextBox 7">
            <a:extLst>
              <a:ext uri="{FF2B5EF4-FFF2-40B4-BE49-F238E27FC236}">
                <a16:creationId xmlns:a16="http://schemas.microsoft.com/office/drawing/2014/main" id="{26708DE0-6634-41EC-95CA-C2E34D6E7F79}"/>
              </a:ext>
            </a:extLst>
          </p:cNvPr>
          <p:cNvSpPr txBox="1"/>
          <p:nvPr/>
        </p:nvSpPr>
        <p:spPr>
          <a:xfrm>
            <a:off x="3724275" y="3933825"/>
            <a:ext cx="847725" cy="369332"/>
          </a:xfrm>
          <a:prstGeom prst="rect">
            <a:avLst/>
          </a:prstGeom>
          <a:noFill/>
        </p:spPr>
        <p:txBody>
          <a:bodyPr wrap="square" rtlCol="0">
            <a:spAutoFit/>
          </a:bodyPr>
          <a:lstStyle/>
          <a:p>
            <a:r>
              <a:rPr lang="en-US" dirty="0">
                <a:solidFill>
                  <a:schemeClr val="bg1"/>
                </a:solidFill>
              </a:rPr>
              <a:t>50%</a:t>
            </a:r>
          </a:p>
        </p:txBody>
      </p:sp>
      <p:sp>
        <p:nvSpPr>
          <p:cNvPr id="9" name="TextBox 8">
            <a:extLst>
              <a:ext uri="{FF2B5EF4-FFF2-40B4-BE49-F238E27FC236}">
                <a16:creationId xmlns:a16="http://schemas.microsoft.com/office/drawing/2014/main" id="{8749838E-4A95-4D66-A9C5-B011F087539E}"/>
              </a:ext>
            </a:extLst>
          </p:cNvPr>
          <p:cNvSpPr txBox="1"/>
          <p:nvPr/>
        </p:nvSpPr>
        <p:spPr>
          <a:xfrm>
            <a:off x="6457879" y="3933825"/>
            <a:ext cx="1162123" cy="369332"/>
          </a:xfrm>
          <a:prstGeom prst="rect">
            <a:avLst/>
          </a:prstGeom>
          <a:noFill/>
        </p:spPr>
        <p:txBody>
          <a:bodyPr wrap="square" rtlCol="0">
            <a:spAutoFit/>
          </a:bodyPr>
          <a:lstStyle/>
          <a:p>
            <a:r>
              <a:rPr lang="en-US" dirty="0">
                <a:solidFill>
                  <a:schemeClr val="bg1"/>
                </a:solidFill>
              </a:rPr>
              <a:t>25-50%</a:t>
            </a:r>
          </a:p>
        </p:txBody>
      </p:sp>
      <p:sp>
        <p:nvSpPr>
          <p:cNvPr id="10" name="TextBox 9">
            <a:extLst>
              <a:ext uri="{FF2B5EF4-FFF2-40B4-BE49-F238E27FC236}">
                <a16:creationId xmlns:a16="http://schemas.microsoft.com/office/drawing/2014/main" id="{9138B15A-CEEB-41FA-9BE9-71533ACDF3E9}"/>
              </a:ext>
            </a:extLst>
          </p:cNvPr>
          <p:cNvSpPr txBox="1"/>
          <p:nvPr/>
        </p:nvSpPr>
        <p:spPr>
          <a:xfrm>
            <a:off x="8801798" y="3933825"/>
            <a:ext cx="847725" cy="369332"/>
          </a:xfrm>
          <a:prstGeom prst="rect">
            <a:avLst/>
          </a:prstGeom>
          <a:noFill/>
        </p:spPr>
        <p:txBody>
          <a:bodyPr wrap="square" rtlCol="0">
            <a:spAutoFit/>
          </a:bodyPr>
          <a:lstStyle/>
          <a:p>
            <a:r>
              <a:rPr lang="en-US" dirty="0">
                <a:solidFill>
                  <a:schemeClr val="bg1"/>
                </a:solidFill>
              </a:rPr>
              <a:t>50%</a:t>
            </a:r>
          </a:p>
        </p:txBody>
      </p:sp>
      <p:sp>
        <p:nvSpPr>
          <p:cNvPr id="11" name="TextBox 10">
            <a:extLst>
              <a:ext uri="{FF2B5EF4-FFF2-40B4-BE49-F238E27FC236}">
                <a16:creationId xmlns:a16="http://schemas.microsoft.com/office/drawing/2014/main" id="{5C837C04-D8E9-4194-AE52-24071A1C583D}"/>
              </a:ext>
            </a:extLst>
          </p:cNvPr>
          <p:cNvSpPr txBox="1"/>
          <p:nvPr/>
        </p:nvSpPr>
        <p:spPr>
          <a:xfrm>
            <a:off x="4953000" y="4533900"/>
            <a:ext cx="847725" cy="369332"/>
          </a:xfrm>
          <a:prstGeom prst="rect">
            <a:avLst/>
          </a:prstGeom>
          <a:noFill/>
        </p:spPr>
        <p:txBody>
          <a:bodyPr wrap="square" rtlCol="0">
            <a:spAutoFit/>
          </a:bodyPr>
          <a:lstStyle/>
          <a:p>
            <a:r>
              <a:rPr lang="en-US" dirty="0">
                <a:solidFill>
                  <a:schemeClr val="bg1"/>
                </a:solidFill>
              </a:rPr>
              <a:t>50%</a:t>
            </a:r>
          </a:p>
        </p:txBody>
      </p:sp>
      <p:sp>
        <p:nvSpPr>
          <p:cNvPr id="12" name="TextBox 11">
            <a:extLst>
              <a:ext uri="{FF2B5EF4-FFF2-40B4-BE49-F238E27FC236}">
                <a16:creationId xmlns:a16="http://schemas.microsoft.com/office/drawing/2014/main" id="{09335DB9-1662-4916-80CA-5AB556C1B725}"/>
              </a:ext>
            </a:extLst>
          </p:cNvPr>
          <p:cNvSpPr txBox="1"/>
          <p:nvPr/>
        </p:nvSpPr>
        <p:spPr>
          <a:xfrm>
            <a:off x="2105026" y="2596940"/>
            <a:ext cx="1295400" cy="646331"/>
          </a:xfrm>
          <a:prstGeom prst="rect">
            <a:avLst/>
          </a:prstGeom>
          <a:noFill/>
        </p:spPr>
        <p:txBody>
          <a:bodyPr wrap="square" rtlCol="0">
            <a:spAutoFit/>
          </a:bodyPr>
          <a:lstStyle/>
          <a:p>
            <a:r>
              <a:rPr lang="en-US" dirty="0">
                <a:solidFill>
                  <a:schemeClr val="bg1"/>
                </a:solidFill>
              </a:rPr>
              <a:t>2.5-5% prevalence </a:t>
            </a:r>
          </a:p>
        </p:txBody>
      </p:sp>
      <p:sp>
        <p:nvSpPr>
          <p:cNvPr id="13" name="TextBox 12">
            <a:extLst>
              <a:ext uri="{FF2B5EF4-FFF2-40B4-BE49-F238E27FC236}">
                <a16:creationId xmlns:a16="http://schemas.microsoft.com/office/drawing/2014/main" id="{39EAF8FD-CA67-46C9-97DF-FD19E0181F06}"/>
              </a:ext>
            </a:extLst>
          </p:cNvPr>
          <p:cNvSpPr txBox="1"/>
          <p:nvPr/>
        </p:nvSpPr>
        <p:spPr>
          <a:xfrm>
            <a:off x="4767666" y="1220130"/>
            <a:ext cx="1336406" cy="646331"/>
          </a:xfrm>
          <a:prstGeom prst="rect">
            <a:avLst/>
          </a:prstGeom>
          <a:noFill/>
        </p:spPr>
        <p:txBody>
          <a:bodyPr wrap="square" rtlCol="0">
            <a:spAutoFit/>
          </a:bodyPr>
          <a:lstStyle/>
          <a:p>
            <a:r>
              <a:rPr lang="en-US" dirty="0">
                <a:solidFill>
                  <a:schemeClr val="bg1"/>
                </a:solidFill>
              </a:rPr>
              <a:t>5-10% prevalence</a:t>
            </a:r>
          </a:p>
        </p:txBody>
      </p:sp>
      <p:sp>
        <p:nvSpPr>
          <p:cNvPr id="14" name="TextBox 13">
            <a:extLst>
              <a:ext uri="{FF2B5EF4-FFF2-40B4-BE49-F238E27FC236}">
                <a16:creationId xmlns:a16="http://schemas.microsoft.com/office/drawing/2014/main" id="{3E84CE45-826C-4756-A154-F4F1F6B5D303}"/>
              </a:ext>
            </a:extLst>
          </p:cNvPr>
          <p:cNvSpPr txBox="1"/>
          <p:nvPr/>
        </p:nvSpPr>
        <p:spPr>
          <a:xfrm>
            <a:off x="7889254" y="1419689"/>
            <a:ext cx="1336406" cy="646331"/>
          </a:xfrm>
          <a:prstGeom prst="rect">
            <a:avLst/>
          </a:prstGeom>
          <a:noFill/>
        </p:spPr>
        <p:txBody>
          <a:bodyPr wrap="square" rtlCol="0">
            <a:spAutoFit/>
          </a:bodyPr>
          <a:lstStyle/>
          <a:p>
            <a:r>
              <a:rPr lang="en-US" dirty="0">
                <a:solidFill>
                  <a:schemeClr val="bg1"/>
                </a:solidFill>
              </a:rPr>
              <a:t>5-10% prevalence</a:t>
            </a:r>
          </a:p>
        </p:txBody>
      </p:sp>
    </p:spTree>
    <p:extLst>
      <p:ext uri="{BB962C8B-B14F-4D97-AF65-F5344CB8AC3E}">
        <p14:creationId xmlns:p14="http://schemas.microsoft.com/office/powerpoint/2010/main" val="426513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Definitions</a:t>
            </a:r>
          </a:p>
        </p:txBody>
      </p:sp>
      <p:sp>
        <p:nvSpPr>
          <p:cNvPr id="5" name="TextBox 4">
            <a:extLst>
              <a:ext uri="{FF2B5EF4-FFF2-40B4-BE49-F238E27FC236}">
                <a16:creationId xmlns:a16="http://schemas.microsoft.com/office/drawing/2014/main" id="{A57883BD-2DCA-4277-BD04-29E608124173}"/>
              </a:ext>
            </a:extLst>
          </p:cNvPr>
          <p:cNvSpPr txBox="1"/>
          <p:nvPr/>
        </p:nvSpPr>
        <p:spPr>
          <a:xfrm>
            <a:off x="2343150" y="3867150"/>
            <a:ext cx="847725" cy="369332"/>
          </a:xfrm>
          <a:prstGeom prst="rect">
            <a:avLst/>
          </a:prstGeom>
          <a:noFill/>
        </p:spPr>
        <p:txBody>
          <a:bodyPr wrap="square" rtlCol="0">
            <a:spAutoFit/>
          </a:bodyPr>
          <a:lstStyle/>
          <a:p>
            <a:r>
              <a:rPr lang="en-US" dirty="0">
                <a:solidFill>
                  <a:schemeClr val="bg1"/>
                </a:solidFill>
              </a:rPr>
              <a:t>50%</a:t>
            </a:r>
          </a:p>
        </p:txBody>
      </p:sp>
      <p:sp>
        <p:nvSpPr>
          <p:cNvPr id="8" name="TextBox 7">
            <a:extLst>
              <a:ext uri="{FF2B5EF4-FFF2-40B4-BE49-F238E27FC236}">
                <a16:creationId xmlns:a16="http://schemas.microsoft.com/office/drawing/2014/main" id="{26708DE0-6634-41EC-95CA-C2E34D6E7F79}"/>
              </a:ext>
            </a:extLst>
          </p:cNvPr>
          <p:cNvSpPr txBox="1"/>
          <p:nvPr/>
        </p:nvSpPr>
        <p:spPr>
          <a:xfrm>
            <a:off x="3724275" y="3933825"/>
            <a:ext cx="847725" cy="369332"/>
          </a:xfrm>
          <a:prstGeom prst="rect">
            <a:avLst/>
          </a:prstGeom>
          <a:noFill/>
        </p:spPr>
        <p:txBody>
          <a:bodyPr wrap="square" rtlCol="0">
            <a:spAutoFit/>
          </a:bodyPr>
          <a:lstStyle/>
          <a:p>
            <a:r>
              <a:rPr lang="en-US" dirty="0">
                <a:solidFill>
                  <a:schemeClr val="bg1"/>
                </a:solidFill>
              </a:rPr>
              <a:t>50%</a:t>
            </a:r>
          </a:p>
        </p:txBody>
      </p:sp>
      <p:sp>
        <p:nvSpPr>
          <p:cNvPr id="9" name="TextBox 8">
            <a:extLst>
              <a:ext uri="{FF2B5EF4-FFF2-40B4-BE49-F238E27FC236}">
                <a16:creationId xmlns:a16="http://schemas.microsoft.com/office/drawing/2014/main" id="{8749838E-4A95-4D66-A9C5-B011F087539E}"/>
              </a:ext>
            </a:extLst>
          </p:cNvPr>
          <p:cNvSpPr txBox="1"/>
          <p:nvPr/>
        </p:nvSpPr>
        <p:spPr>
          <a:xfrm>
            <a:off x="6457879" y="3933825"/>
            <a:ext cx="1162123" cy="369332"/>
          </a:xfrm>
          <a:prstGeom prst="rect">
            <a:avLst/>
          </a:prstGeom>
          <a:noFill/>
        </p:spPr>
        <p:txBody>
          <a:bodyPr wrap="square" rtlCol="0">
            <a:spAutoFit/>
          </a:bodyPr>
          <a:lstStyle/>
          <a:p>
            <a:r>
              <a:rPr lang="en-US" dirty="0">
                <a:solidFill>
                  <a:schemeClr val="bg1"/>
                </a:solidFill>
              </a:rPr>
              <a:t>25-50%</a:t>
            </a:r>
          </a:p>
        </p:txBody>
      </p:sp>
      <p:sp>
        <p:nvSpPr>
          <p:cNvPr id="10" name="TextBox 9">
            <a:extLst>
              <a:ext uri="{FF2B5EF4-FFF2-40B4-BE49-F238E27FC236}">
                <a16:creationId xmlns:a16="http://schemas.microsoft.com/office/drawing/2014/main" id="{9138B15A-CEEB-41FA-9BE9-71533ACDF3E9}"/>
              </a:ext>
            </a:extLst>
          </p:cNvPr>
          <p:cNvSpPr txBox="1"/>
          <p:nvPr/>
        </p:nvSpPr>
        <p:spPr>
          <a:xfrm>
            <a:off x="8801798" y="3933825"/>
            <a:ext cx="847725" cy="369332"/>
          </a:xfrm>
          <a:prstGeom prst="rect">
            <a:avLst/>
          </a:prstGeom>
          <a:noFill/>
        </p:spPr>
        <p:txBody>
          <a:bodyPr wrap="square" rtlCol="0">
            <a:spAutoFit/>
          </a:bodyPr>
          <a:lstStyle/>
          <a:p>
            <a:r>
              <a:rPr lang="en-US" dirty="0">
                <a:solidFill>
                  <a:schemeClr val="bg1"/>
                </a:solidFill>
              </a:rPr>
              <a:t>50%</a:t>
            </a:r>
          </a:p>
        </p:txBody>
      </p:sp>
      <p:sp>
        <p:nvSpPr>
          <p:cNvPr id="11" name="TextBox 10">
            <a:extLst>
              <a:ext uri="{FF2B5EF4-FFF2-40B4-BE49-F238E27FC236}">
                <a16:creationId xmlns:a16="http://schemas.microsoft.com/office/drawing/2014/main" id="{5C837C04-D8E9-4194-AE52-24071A1C583D}"/>
              </a:ext>
            </a:extLst>
          </p:cNvPr>
          <p:cNvSpPr txBox="1"/>
          <p:nvPr/>
        </p:nvSpPr>
        <p:spPr>
          <a:xfrm>
            <a:off x="4953000" y="4533900"/>
            <a:ext cx="847725" cy="369332"/>
          </a:xfrm>
          <a:prstGeom prst="rect">
            <a:avLst/>
          </a:prstGeom>
          <a:noFill/>
        </p:spPr>
        <p:txBody>
          <a:bodyPr wrap="square" rtlCol="0">
            <a:spAutoFit/>
          </a:bodyPr>
          <a:lstStyle/>
          <a:p>
            <a:r>
              <a:rPr lang="en-US" dirty="0">
                <a:solidFill>
                  <a:schemeClr val="bg1"/>
                </a:solidFill>
              </a:rPr>
              <a:t>50%</a:t>
            </a:r>
          </a:p>
        </p:txBody>
      </p:sp>
      <p:sp>
        <p:nvSpPr>
          <p:cNvPr id="12" name="TextBox 11">
            <a:extLst>
              <a:ext uri="{FF2B5EF4-FFF2-40B4-BE49-F238E27FC236}">
                <a16:creationId xmlns:a16="http://schemas.microsoft.com/office/drawing/2014/main" id="{09335DB9-1662-4916-80CA-5AB556C1B725}"/>
              </a:ext>
            </a:extLst>
          </p:cNvPr>
          <p:cNvSpPr txBox="1"/>
          <p:nvPr/>
        </p:nvSpPr>
        <p:spPr>
          <a:xfrm>
            <a:off x="2105026" y="2596940"/>
            <a:ext cx="1295400" cy="646331"/>
          </a:xfrm>
          <a:prstGeom prst="rect">
            <a:avLst/>
          </a:prstGeom>
          <a:noFill/>
        </p:spPr>
        <p:txBody>
          <a:bodyPr wrap="square" rtlCol="0">
            <a:spAutoFit/>
          </a:bodyPr>
          <a:lstStyle/>
          <a:p>
            <a:r>
              <a:rPr lang="en-US" dirty="0">
                <a:solidFill>
                  <a:schemeClr val="bg1"/>
                </a:solidFill>
              </a:rPr>
              <a:t>2.5-5% prevalence </a:t>
            </a:r>
          </a:p>
        </p:txBody>
      </p:sp>
      <p:sp>
        <p:nvSpPr>
          <p:cNvPr id="13" name="TextBox 12">
            <a:extLst>
              <a:ext uri="{FF2B5EF4-FFF2-40B4-BE49-F238E27FC236}">
                <a16:creationId xmlns:a16="http://schemas.microsoft.com/office/drawing/2014/main" id="{39EAF8FD-CA67-46C9-97DF-FD19E0181F06}"/>
              </a:ext>
            </a:extLst>
          </p:cNvPr>
          <p:cNvSpPr txBox="1"/>
          <p:nvPr/>
        </p:nvSpPr>
        <p:spPr>
          <a:xfrm>
            <a:off x="4767666" y="1220130"/>
            <a:ext cx="1336406" cy="646331"/>
          </a:xfrm>
          <a:prstGeom prst="rect">
            <a:avLst/>
          </a:prstGeom>
          <a:noFill/>
        </p:spPr>
        <p:txBody>
          <a:bodyPr wrap="square" rtlCol="0">
            <a:spAutoFit/>
          </a:bodyPr>
          <a:lstStyle/>
          <a:p>
            <a:r>
              <a:rPr lang="en-US" dirty="0">
                <a:solidFill>
                  <a:schemeClr val="bg1"/>
                </a:solidFill>
              </a:rPr>
              <a:t>5-10% prevalence</a:t>
            </a:r>
          </a:p>
        </p:txBody>
      </p:sp>
      <p:sp>
        <p:nvSpPr>
          <p:cNvPr id="14" name="TextBox 13">
            <a:extLst>
              <a:ext uri="{FF2B5EF4-FFF2-40B4-BE49-F238E27FC236}">
                <a16:creationId xmlns:a16="http://schemas.microsoft.com/office/drawing/2014/main" id="{3E84CE45-826C-4756-A154-F4F1F6B5D303}"/>
              </a:ext>
            </a:extLst>
          </p:cNvPr>
          <p:cNvSpPr txBox="1"/>
          <p:nvPr/>
        </p:nvSpPr>
        <p:spPr>
          <a:xfrm>
            <a:off x="7889254" y="1419689"/>
            <a:ext cx="1336406" cy="646331"/>
          </a:xfrm>
          <a:prstGeom prst="rect">
            <a:avLst/>
          </a:prstGeom>
          <a:noFill/>
        </p:spPr>
        <p:txBody>
          <a:bodyPr wrap="square" rtlCol="0">
            <a:spAutoFit/>
          </a:bodyPr>
          <a:lstStyle/>
          <a:p>
            <a:r>
              <a:rPr lang="en-US" dirty="0">
                <a:solidFill>
                  <a:schemeClr val="bg1"/>
                </a:solidFill>
              </a:rPr>
              <a:t>5-10% prevalence</a:t>
            </a:r>
          </a:p>
        </p:txBody>
      </p:sp>
      <p:pic>
        <p:nvPicPr>
          <p:cNvPr id="4" name="Picture 3">
            <a:extLst>
              <a:ext uri="{FF2B5EF4-FFF2-40B4-BE49-F238E27FC236}">
                <a16:creationId xmlns:a16="http://schemas.microsoft.com/office/drawing/2014/main" id="{509C14AC-8A49-426B-914D-6D0FC328CC72}"/>
              </a:ext>
            </a:extLst>
          </p:cNvPr>
          <p:cNvPicPr>
            <a:picLocks noChangeAspect="1"/>
          </p:cNvPicPr>
          <p:nvPr/>
        </p:nvPicPr>
        <p:blipFill>
          <a:blip r:embed="rId2"/>
          <a:stretch>
            <a:fillRect/>
          </a:stretch>
        </p:blipFill>
        <p:spPr>
          <a:xfrm>
            <a:off x="1747159" y="21124"/>
            <a:ext cx="7854668" cy="6815751"/>
          </a:xfrm>
          <a:prstGeom prst="rect">
            <a:avLst/>
          </a:prstGeom>
        </p:spPr>
      </p:pic>
    </p:spTree>
    <p:extLst>
      <p:ext uri="{BB962C8B-B14F-4D97-AF65-F5344CB8AC3E}">
        <p14:creationId xmlns:p14="http://schemas.microsoft.com/office/powerpoint/2010/main" val="350225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Co-Morbidity: Trauma</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3200" b="1" u="sng" dirty="0">
                <a:solidFill>
                  <a:srgbClr val="7030A0"/>
                </a:solidFill>
              </a:rPr>
              <a:t>Co-morbidity:</a:t>
            </a:r>
            <a:r>
              <a:rPr lang="en-US" sz="3200" dirty="0">
                <a:solidFill>
                  <a:srgbClr val="7030A0"/>
                </a:solidFill>
              </a:rPr>
              <a:t> </a:t>
            </a:r>
            <a:r>
              <a:rPr lang="en-US" dirty="0"/>
              <a:t> </a:t>
            </a:r>
            <a:r>
              <a:rPr lang="en-US" sz="3200" dirty="0"/>
              <a:t>It is not surprising that these two areas are being evaluated, as cognitive and emotional disruptions that occur in response to trauma, such as difficulty concentrating, dysregulated affect, irritability, and hyperarousal, either overlap with ADHD symptomatology or exasperate it. </a:t>
            </a:r>
          </a:p>
          <a:p>
            <a:r>
              <a:rPr lang="en-US" sz="3200" dirty="0"/>
              <a:t>Before diagnosis there should always be a screen for trauma or even after diagnosing ADHD. They can co-occur or they may simply share some symptoms and seem like ADHD at times. </a:t>
            </a:r>
            <a:endParaRPr lang="en-US" sz="2800" dirty="0"/>
          </a:p>
        </p:txBody>
      </p:sp>
    </p:spTree>
    <p:extLst>
      <p:ext uri="{BB962C8B-B14F-4D97-AF65-F5344CB8AC3E}">
        <p14:creationId xmlns:p14="http://schemas.microsoft.com/office/powerpoint/2010/main" val="387684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FC-3FD2-46BE-8ABB-978D52B1898B}"/>
              </a:ext>
            </a:extLst>
          </p:cNvPr>
          <p:cNvSpPr>
            <a:spLocks noGrp="1"/>
          </p:cNvSpPr>
          <p:nvPr>
            <p:ph type="title"/>
          </p:nvPr>
        </p:nvSpPr>
        <p:spPr>
          <a:xfrm>
            <a:off x="1571753" y="421270"/>
            <a:ext cx="10396882" cy="533400"/>
          </a:xfrm>
        </p:spPr>
        <p:txBody>
          <a:bodyPr>
            <a:noAutofit/>
          </a:bodyPr>
          <a:lstStyle/>
          <a:p>
            <a:r>
              <a:rPr lang="en-US" sz="4400" dirty="0">
                <a:solidFill>
                  <a:srgbClr val="7030A0"/>
                </a:solidFill>
              </a:rPr>
              <a:t>Co-Morbidity: Brain injury</a:t>
            </a:r>
          </a:p>
        </p:txBody>
      </p:sp>
      <p:sp>
        <p:nvSpPr>
          <p:cNvPr id="6" name="Content Placeholder 2">
            <a:extLst>
              <a:ext uri="{FF2B5EF4-FFF2-40B4-BE49-F238E27FC236}">
                <a16:creationId xmlns:a16="http://schemas.microsoft.com/office/drawing/2014/main" id="{C4DA7B7E-E28D-4752-8144-D1B67AB1E92D}"/>
              </a:ext>
            </a:extLst>
          </p:cNvPr>
          <p:cNvSpPr txBox="1">
            <a:spLocks/>
          </p:cNvSpPr>
          <p:nvPr/>
        </p:nvSpPr>
        <p:spPr>
          <a:xfrm>
            <a:off x="1284338" y="1351308"/>
            <a:ext cx="10394707" cy="415538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sz="2800" dirty="0"/>
          </a:p>
          <a:p>
            <a:r>
              <a:rPr lang="en-US" sz="3200" b="1" u="sng" dirty="0">
                <a:solidFill>
                  <a:srgbClr val="7030A0"/>
                </a:solidFill>
              </a:rPr>
              <a:t>Co-morbidity:</a:t>
            </a:r>
            <a:r>
              <a:rPr lang="en-US" sz="3200" dirty="0">
                <a:solidFill>
                  <a:srgbClr val="7030A0"/>
                </a:solidFill>
              </a:rPr>
              <a:t> </a:t>
            </a:r>
            <a:r>
              <a:rPr lang="en-US" sz="3200" dirty="0"/>
              <a:t>A meta-analysis found a significant association between ADHD and mild Traumatic Brain Injury (</a:t>
            </a:r>
            <a:r>
              <a:rPr lang="en-US" sz="3200" dirty="0" err="1"/>
              <a:t>mTBI</a:t>
            </a:r>
            <a:r>
              <a:rPr lang="en-US" sz="3200" dirty="0"/>
              <a:t>), which was significant when limited to studies that reported on ADHD subsequent to </a:t>
            </a:r>
            <a:r>
              <a:rPr lang="en-US" sz="3200" dirty="0" err="1"/>
              <a:t>mTBI</a:t>
            </a:r>
            <a:r>
              <a:rPr lang="en-US" sz="3200" dirty="0"/>
              <a:t> and when the direction of the association was not specified, but not for studies that reported </a:t>
            </a:r>
            <a:r>
              <a:rPr lang="en-US" sz="3200" dirty="0" err="1"/>
              <a:t>mTBI</a:t>
            </a:r>
            <a:r>
              <a:rPr lang="en-US" sz="3200" dirty="0"/>
              <a:t> subsequent to ADHD.</a:t>
            </a:r>
          </a:p>
          <a:p>
            <a:r>
              <a:rPr lang="en-US" sz="3200" dirty="0" err="1"/>
              <a:t>mTBI</a:t>
            </a:r>
            <a:r>
              <a:rPr lang="en-US" sz="3200" dirty="0"/>
              <a:t> has an impact on the brain that is associated with having ADHD symptoms for both adults and children. </a:t>
            </a:r>
            <a:endParaRPr lang="en-US" sz="2800" dirty="0"/>
          </a:p>
        </p:txBody>
      </p:sp>
      <p:pic>
        <p:nvPicPr>
          <p:cNvPr id="3074" name="Picture 2" descr="Image result for wear your helmet">
            <a:extLst>
              <a:ext uri="{FF2B5EF4-FFF2-40B4-BE49-F238E27FC236}">
                <a16:creationId xmlns:a16="http://schemas.microsoft.com/office/drawing/2014/main" id="{1BAC8410-4C2D-4547-B3A3-5AC0B6E76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891" y="220269"/>
            <a:ext cx="1622329" cy="18654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488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660</TotalTime>
  <Words>1908</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Tw Cen MT</vt:lpstr>
      <vt:lpstr>Circuit</vt:lpstr>
      <vt:lpstr>ADHD Co-Morbidity and Differential Diagnosis</vt:lpstr>
      <vt:lpstr>Definitions</vt:lpstr>
      <vt:lpstr>PowerPoint Presentation</vt:lpstr>
      <vt:lpstr>PowerPoint Presentation</vt:lpstr>
      <vt:lpstr>Co-Morbidity: ODD, CD, and ASD</vt:lpstr>
      <vt:lpstr>Definitions</vt:lpstr>
      <vt:lpstr>Definitions</vt:lpstr>
      <vt:lpstr>Co-Morbidity: Trauma</vt:lpstr>
      <vt:lpstr>Co-Morbidity: Brain injury</vt:lpstr>
      <vt:lpstr>Definitions</vt:lpstr>
      <vt:lpstr>Definitions</vt:lpstr>
      <vt:lpstr>Inattention or depression or Anxiety?</vt:lpstr>
      <vt:lpstr>Inattention or depression or Anxiety?</vt:lpstr>
      <vt:lpstr>Co-Morbidity and Substance use/abuse (SUD)</vt:lpstr>
      <vt:lpstr>Differential Diagnosis</vt:lpstr>
      <vt:lpstr>Discussion #2</vt:lpstr>
      <vt:lpstr>Discussion #2</vt:lpstr>
      <vt:lpstr>The take 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DeBroeck</dc:creator>
  <cp:lastModifiedBy>Matt Hiltibran</cp:lastModifiedBy>
  <cp:revision>53</cp:revision>
  <dcterms:created xsi:type="dcterms:W3CDTF">2019-10-13T23:04:05Z</dcterms:created>
  <dcterms:modified xsi:type="dcterms:W3CDTF">2021-08-13T00:25:27Z</dcterms:modified>
</cp:coreProperties>
</file>