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76" r:id="rId3"/>
    <p:sldId id="293" r:id="rId4"/>
    <p:sldId id="296" r:id="rId5"/>
    <p:sldId id="287" r:id="rId6"/>
    <p:sldId id="308" r:id="rId7"/>
    <p:sldId id="307" r:id="rId8"/>
    <p:sldId id="291" r:id="rId9"/>
    <p:sldId id="295" r:id="rId10"/>
    <p:sldId id="297" r:id="rId11"/>
    <p:sldId id="299" r:id="rId12"/>
    <p:sldId id="300" r:id="rId13"/>
    <p:sldId id="304" r:id="rId14"/>
    <p:sldId id="311" r:id="rId15"/>
    <p:sldId id="309" r:id="rId16"/>
    <p:sldId id="310" r:id="rId17"/>
    <p:sldId id="274" r:id="rId18"/>
    <p:sldId id="298" r:id="rId19"/>
    <p:sldId id="305" r:id="rId20"/>
    <p:sldId id="306" r:id="rId21"/>
    <p:sldId id="302" r:id="rId22"/>
    <p:sldId id="301" r:id="rId23"/>
    <p:sldId id="303" r:id="rId24"/>
    <p:sldId id="290" r:id="rId25"/>
    <p:sldId id="29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CD6003-BBC2-41B9-AB6D-408E12F4D39D}">
          <p14:sldIdLst>
            <p14:sldId id="256"/>
          </p14:sldIdLst>
        </p14:section>
        <p14:section name="Untitled Section" id="{90E13A75-C966-4D36-9452-62DABF2E4008}">
          <p14:sldIdLst>
            <p14:sldId id="276"/>
            <p14:sldId id="293"/>
            <p14:sldId id="296"/>
            <p14:sldId id="287"/>
            <p14:sldId id="308"/>
            <p14:sldId id="307"/>
            <p14:sldId id="291"/>
            <p14:sldId id="295"/>
            <p14:sldId id="297"/>
            <p14:sldId id="299"/>
            <p14:sldId id="300"/>
            <p14:sldId id="304"/>
            <p14:sldId id="311"/>
            <p14:sldId id="309"/>
            <p14:sldId id="310"/>
            <p14:sldId id="274"/>
            <p14:sldId id="298"/>
            <p14:sldId id="305"/>
            <p14:sldId id="306"/>
            <p14:sldId id="302"/>
            <p14:sldId id="301"/>
            <p14:sldId id="303"/>
            <p14:sldId id="290"/>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401711-02DC-4F5A-B0A4-D7A4CFB82638}"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213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8179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79813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70520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5560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00148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9975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98530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805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7527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93273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499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200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38491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7750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C48ED7C-D9A5-4EA8-B309-6E368BFA8F2B}" type="datetimeFigureOut">
              <a:rPr lang="en-US" smtClean="0"/>
              <a:t>8/12/2021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7091441"/>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ON4iy8hq2h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DpcNvzg324" TargetMode="External"/><Relationship Id="rId2" Type="http://schemas.openxmlformats.org/officeDocument/2006/relationships/hyperlink" Target="https://www.youtube.com/watch?v=bG9MvUozHZ0&amp;feature=emb_logo"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rrinc.org/signs-and-symptoms" TargetMode="External"/><Relationship Id="rId2" Type="http://schemas.openxmlformats.org/officeDocument/2006/relationships/hyperlink" Target="https://www.marrinc.org/codependency-recovery" TargetMode="External"/><Relationship Id="rId1" Type="http://schemas.openxmlformats.org/officeDocument/2006/relationships/slideLayout" Target="../slideLayouts/slideLayout15.xml"/><Relationship Id="rId4" Type="http://schemas.openxmlformats.org/officeDocument/2006/relationships/hyperlink" Target="https://www.marrinc.org/not-my-chil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NU12U3m7wXo?t=666"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ttman.com/blog/weekend-homework-assignment-taking-care-of-each-other-by-taking-care-of-ourselves/" TargetMode="External"/><Relationship Id="rId2" Type="http://schemas.openxmlformats.org/officeDocument/2006/relationships/hyperlink" Target="https://www.gottman.com/blog/betrayal-trauma-in-addiction/" TargetMode="External"/><Relationship Id="rId1" Type="http://schemas.openxmlformats.org/officeDocument/2006/relationships/slideLayout" Target="../slideLayouts/slideLayout15.xml"/><Relationship Id="rId5" Type="http://schemas.openxmlformats.org/officeDocument/2006/relationships/hyperlink" Target="https://www.gottman.com/blog/addiction-interview-robert-navarra/" TargetMode="External"/><Relationship Id="rId4" Type="http://schemas.openxmlformats.org/officeDocument/2006/relationships/hyperlink" Target="https://www.gottman.com/blog/intimacy-and-sp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psytoolkit.org/cgi-bin/3.1.0/survey?s=saJze" TargetMode="External"/><Relationship Id="rId2" Type="http://schemas.openxmlformats.org/officeDocument/2006/relationships/hyperlink" Target="https://fetzer.org/sites/default/files/images/stories/pdf/selfmeasures/Different_Types_of_Love_LOVE_ATTITUDES.pdf" TargetMode="Externa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Cement/>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DCFC-2B5F-4702-B721-26EBF0052280}"/>
              </a:ext>
            </a:extLst>
          </p:cNvPr>
          <p:cNvSpPr>
            <a:spLocks noGrp="1"/>
          </p:cNvSpPr>
          <p:nvPr>
            <p:ph type="ctrTitle"/>
          </p:nvPr>
        </p:nvSpPr>
        <p:spPr>
          <a:xfrm>
            <a:off x="1002663" y="966988"/>
            <a:ext cx="10572000" cy="2971051"/>
          </a:xfrm>
        </p:spPr>
        <p:txBody>
          <a:bodyPr>
            <a:normAutofit/>
          </a:bodyPr>
          <a:lstStyle/>
          <a:p>
            <a:pPr algn="ctr"/>
            <a:r>
              <a:rPr lang="en-US" dirty="0"/>
              <a:t>Understanding Relationships Scientifically and Helping with Pattern Recognition </a:t>
            </a:r>
          </a:p>
        </p:txBody>
      </p:sp>
      <p:sp>
        <p:nvSpPr>
          <p:cNvPr id="3" name="Subtitle 2">
            <a:extLst>
              <a:ext uri="{FF2B5EF4-FFF2-40B4-BE49-F238E27FC236}">
                <a16:creationId xmlns:a16="http://schemas.microsoft.com/office/drawing/2014/main" id="{A1960950-3385-48AC-9DEA-BB03EBBCCA37}"/>
              </a:ext>
            </a:extLst>
          </p:cNvPr>
          <p:cNvSpPr>
            <a:spLocks noGrp="1"/>
          </p:cNvSpPr>
          <p:nvPr>
            <p:ph type="subTitle" idx="1"/>
          </p:nvPr>
        </p:nvSpPr>
        <p:spPr>
          <a:xfrm>
            <a:off x="810001" y="5280847"/>
            <a:ext cx="10572000" cy="898280"/>
          </a:xfrm>
        </p:spPr>
        <p:txBody>
          <a:bodyPr>
            <a:normAutofit/>
          </a:bodyPr>
          <a:lstStyle/>
          <a:p>
            <a:r>
              <a:rPr lang="en-US" sz="3600" dirty="0"/>
              <a:t>Healthy Relationships and Relationship Styles</a:t>
            </a:r>
          </a:p>
        </p:txBody>
      </p:sp>
    </p:spTree>
    <p:extLst>
      <p:ext uri="{BB962C8B-B14F-4D97-AF65-F5344CB8AC3E}">
        <p14:creationId xmlns:p14="http://schemas.microsoft.com/office/powerpoint/2010/main" val="413127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960065" cy="1332688"/>
          </a:xfrm>
        </p:spPr>
        <p:txBody>
          <a:bodyPr vert="horz" lIns="91440" tIns="45720" rIns="91440" bIns="45720" rtlCol="0" anchor="b">
            <a:normAutofit fontScale="90000"/>
          </a:bodyPr>
          <a:lstStyle/>
          <a:p>
            <a:pPr algn="ctr"/>
            <a:r>
              <a:rPr lang="en-US" sz="3200" dirty="0">
                <a:solidFill>
                  <a:srgbClr val="FFFFFF"/>
                </a:solidFill>
              </a:rPr>
              <a:t>Wheel of Power and Control (Wheel of Domestic Violence)</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pic>
        <p:nvPicPr>
          <p:cNvPr id="9" name="Picture 92" descr="Image result for wheel of domestic violence">
            <a:extLst>
              <a:ext uri="{FF2B5EF4-FFF2-40B4-BE49-F238E27FC236}">
                <a16:creationId xmlns:a16="http://schemas.microsoft.com/office/drawing/2014/main" id="{56B22266-0014-4A81-BBA5-87DE525B6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946" y="0"/>
            <a:ext cx="6609961" cy="668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72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a:bodyPr>
          <a:lstStyle/>
          <a:p>
            <a:pPr algn="ctr"/>
            <a:r>
              <a:rPr lang="en-US" sz="3200" dirty="0">
                <a:solidFill>
                  <a:srgbClr val="FFFFFF"/>
                </a:solidFill>
              </a:rPr>
              <a:t>Wheel of Power and Control</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sp>
        <p:nvSpPr>
          <p:cNvPr id="8" name="TextBox 7">
            <a:extLst>
              <a:ext uri="{FF2B5EF4-FFF2-40B4-BE49-F238E27FC236}">
                <a16:creationId xmlns:a16="http://schemas.microsoft.com/office/drawing/2014/main" id="{E4B63E81-18E8-4051-905D-5AF0043711E7}"/>
              </a:ext>
            </a:extLst>
          </p:cNvPr>
          <p:cNvSpPr txBox="1"/>
          <p:nvPr/>
        </p:nvSpPr>
        <p:spPr>
          <a:xfrm>
            <a:off x="4746742" y="-79653"/>
            <a:ext cx="7335520" cy="7017306"/>
          </a:xfrm>
          <a:prstGeom prst="rect">
            <a:avLst/>
          </a:prstGeom>
          <a:noFill/>
        </p:spPr>
        <p:txBody>
          <a:bodyPr wrap="square">
            <a:spAutoFit/>
          </a:bodyPr>
          <a:lstStyle/>
          <a:p>
            <a:pPr marL="0" indent="0">
              <a:spcBef>
                <a:spcPts val="0"/>
              </a:spcBef>
              <a:buNone/>
            </a:pPr>
            <a:r>
              <a:rPr lang="en-US" sz="1800" dirty="0"/>
              <a:t>Forms of Abusing Power and Control in Domestic Settings:</a:t>
            </a:r>
          </a:p>
          <a:p>
            <a:pPr marL="0" indent="0">
              <a:spcBef>
                <a:spcPts val="0"/>
              </a:spcBef>
              <a:buNone/>
            </a:pPr>
            <a:r>
              <a:rPr lang="en-US" sz="1800" dirty="0"/>
              <a:t>Physical Abuse: Any attempt to hurt or scare your partner by physically hitting, cutting, shooting, pushing, touching, burning, or any activity resulting in internal or external harm. </a:t>
            </a:r>
          </a:p>
          <a:p>
            <a:pPr marL="0" indent="0">
              <a:spcBef>
                <a:spcPts val="0"/>
              </a:spcBef>
              <a:buNone/>
            </a:pPr>
            <a:r>
              <a:rPr lang="en-US" sz="1800" dirty="0"/>
              <a:t>Abuse of Privilege: Treating your partner like a servant. Deciding by yourself who has final say in decisions about money, free time, your partner’s friends, activities, and work. Being the “master of the castle.” Defining men’s and women’s roles.</a:t>
            </a:r>
          </a:p>
          <a:p>
            <a:pPr marL="0" indent="0">
              <a:spcBef>
                <a:spcPts val="0"/>
              </a:spcBef>
              <a:buNone/>
            </a:pPr>
            <a:r>
              <a:rPr lang="en-US" sz="1800" dirty="0"/>
              <a:t>Abuse by isolation and Restriction of Freedoms: Controlling and limiting what your partner does, who they are allowed to see, or limiting outside involvement using jealousy or guilt to justify actions.</a:t>
            </a:r>
          </a:p>
          <a:p>
            <a:pPr marL="0" indent="0">
              <a:spcBef>
                <a:spcPts val="0"/>
              </a:spcBef>
              <a:buNone/>
            </a:pPr>
            <a:r>
              <a:rPr lang="en-US" sz="1800" dirty="0"/>
              <a:t>Emotional Abuse: Attempts to put your partner down, making them feel bad about themselves, name calling, playing mind games, humiliating them, or making them feel guilty. Tearing down your partner’s self-confidence, personal image, or emotional memories.</a:t>
            </a:r>
          </a:p>
          <a:p>
            <a:pPr marL="0" indent="0">
              <a:spcBef>
                <a:spcPts val="0"/>
              </a:spcBef>
              <a:buNone/>
            </a:pPr>
            <a:r>
              <a:rPr lang="en-US" sz="1800" dirty="0"/>
              <a:t>Intellectual Abuse: Limiting your partner to specific forms of information, philosophies, beliefs, values, or morals. Regarding a partner to accept your point of view. Not allowing a partner freedom of expression. </a:t>
            </a:r>
          </a:p>
          <a:p>
            <a:pPr marL="0" indent="0">
              <a:spcBef>
                <a:spcPts val="0"/>
              </a:spcBef>
              <a:buNone/>
            </a:pPr>
            <a:r>
              <a:rPr lang="en-US" sz="1800" dirty="0"/>
              <a:t>Abuse by Minimizing, Denying, and Blaming: Making light of the abuse and not taking complaints about it seriously, saying the abuse didn’t happen, shifting responsibility, or saying the other person caused it. Blaming your partner for life’s troubles</a:t>
            </a:r>
          </a:p>
        </p:txBody>
      </p:sp>
    </p:spTree>
    <p:extLst>
      <p:ext uri="{BB962C8B-B14F-4D97-AF65-F5344CB8AC3E}">
        <p14:creationId xmlns:p14="http://schemas.microsoft.com/office/powerpoint/2010/main" val="41825424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a:bodyPr>
          <a:lstStyle/>
          <a:p>
            <a:pPr algn="ctr"/>
            <a:r>
              <a:rPr lang="en-US" sz="3200" dirty="0">
                <a:solidFill>
                  <a:srgbClr val="FFFFFF"/>
                </a:solidFill>
              </a:rPr>
              <a:t>Cycle of Abuse</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pic>
        <p:nvPicPr>
          <p:cNvPr id="7" name="Picture 6" descr="Image result for cycle of abuse">
            <a:extLst>
              <a:ext uri="{FF2B5EF4-FFF2-40B4-BE49-F238E27FC236}">
                <a16:creationId xmlns:a16="http://schemas.microsoft.com/office/drawing/2014/main" id="{6AE35DC4-CD48-4498-98DD-1D528144B8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37004" y="0"/>
            <a:ext cx="7422915" cy="6858000"/>
          </a:xfrm>
          <a:prstGeom prst="rect">
            <a:avLst/>
          </a:prstGeom>
          <a:noFill/>
          <a:ln>
            <a:noFill/>
          </a:ln>
        </p:spPr>
      </p:pic>
    </p:spTree>
    <p:extLst>
      <p:ext uri="{BB962C8B-B14F-4D97-AF65-F5344CB8AC3E}">
        <p14:creationId xmlns:p14="http://schemas.microsoft.com/office/powerpoint/2010/main" val="2283926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fontScale="90000"/>
          </a:bodyPr>
          <a:lstStyle/>
          <a:p>
            <a:pPr algn="ctr"/>
            <a:r>
              <a:rPr lang="en-US" sz="3200" dirty="0">
                <a:solidFill>
                  <a:srgbClr val="FFFFFF"/>
                </a:solidFill>
              </a:rPr>
              <a:t>The Four Horsemen of poor relationships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pic>
        <p:nvPicPr>
          <p:cNvPr id="6146" name="Picture 2" descr="Four relationship killers and how to challenge them : coolguides">
            <a:extLst>
              <a:ext uri="{FF2B5EF4-FFF2-40B4-BE49-F238E27FC236}">
                <a16:creationId xmlns:a16="http://schemas.microsoft.com/office/drawing/2014/main" id="{4B6AC8FC-83DC-4B43-A5B3-34CE18A14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005" y="0"/>
            <a:ext cx="50133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A64162B-3308-4315-815B-161D8ACE2792}"/>
              </a:ext>
            </a:extLst>
          </p:cNvPr>
          <p:cNvSpPr txBox="1"/>
          <p:nvPr/>
        </p:nvSpPr>
        <p:spPr>
          <a:xfrm>
            <a:off x="9650330" y="1584902"/>
            <a:ext cx="2390044" cy="923330"/>
          </a:xfrm>
          <a:prstGeom prst="rect">
            <a:avLst/>
          </a:prstGeom>
          <a:noFill/>
        </p:spPr>
        <p:txBody>
          <a:bodyPr wrap="square">
            <a:spAutoFit/>
          </a:bodyPr>
          <a:lstStyle/>
          <a:p>
            <a:pPr>
              <a:buClr>
                <a:schemeClr val="accent1"/>
              </a:buClr>
              <a:buFont typeface="Wingdings 2" charset="2"/>
              <a:buChar char=""/>
            </a:pPr>
            <a:r>
              <a:rPr lang="en-US" sz="1800" dirty="0"/>
              <a:t>“Keeping Score” in Relationships rather than caring.</a:t>
            </a:r>
          </a:p>
        </p:txBody>
      </p:sp>
    </p:spTree>
    <p:extLst>
      <p:ext uri="{BB962C8B-B14F-4D97-AF65-F5344CB8AC3E}">
        <p14:creationId xmlns:p14="http://schemas.microsoft.com/office/powerpoint/2010/main" val="25832903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1208458" cy="533400"/>
          </a:xfrm>
        </p:spPr>
        <p:txBody>
          <a:bodyPr>
            <a:normAutofit fontScale="90000"/>
          </a:bodyPr>
          <a:lstStyle/>
          <a:p>
            <a:r>
              <a:rPr lang="en-US" dirty="0"/>
              <a:t>Love attitudes and patterns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229843" y="1024137"/>
            <a:ext cx="11585358"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a:r>
              <a:rPr lang="en-US" sz="1800" b="0" i="0" dirty="0">
                <a:effectLst/>
                <a:latin typeface="Gulliver-Regular"/>
              </a:rPr>
              <a:t>“With regards to Storge, this love style was positively associated with psychological aggression received. This result is in line with previous studies indicating that Storge love style is commonly found in the context of partner violence (</a:t>
            </a:r>
            <a:r>
              <a:rPr lang="en-US" sz="1800" b="0" i="0" dirty="0" err="1">
                <a:effectLst/>
                <a:latin typeface="Gulliver-Regular"/>
              </a:rPr>
              <a:t>Lucariello</a:t>
            </a:r>
            <a:r>
              <a:rPr lang="en-US" sz="1800" b="0" i="0" dirty="0">
                <a:effectLst/>
                <a:latin typeface="Gulliver-Regular"/>
              </a:rPr>
              <a:t>, 2012). Further, our</a:t>
            </a:r>
            <a:r>
              <a:rPr lang="en-US" sz="1800" dirty="0">
                <a:latin typeface="Gulliver-Regular"/>
              </a:rPr>
              <a:t> </a:t>
            </a:r>
            <a:r>
              <a:rPr lang="en-US" sz="1800" b="0" i="0" dirty="0">
                <a:effectLst/>
                <a:latin typeface="Gulliver-Regular"/>
              </a:rPr>
              <a:t>findings may be related to the fact that these individuals consider falling in love to be more romantic in nature and a long-term commitment (Galicia et al., 2013). In turn, the romantic love model and acceptance of associated myths play a crucial role in the onset and maintenance of violence (Ferrer et al., 2008). As noted above, the literature states that this myth of romantic love particularly affects women (Cantera &amp; Blanch, 2010). This can be explained from the social and power structure that urges women to seek a partner under the pretext of seeking ideal love, condemning them to inequalities, subjugation, and sacrifice. In this way, a model of domesticity is constructed where family, and by extension home, is the naturalized habitat of a woman, who lives situations of conflict generated from unreal equality guidelines that new generations have assumed under the protection of traditional roles, despite the evident persistence of gender differences (</a:t>
            </a:r>
            <a:r>
              <a:rPr lang="en-US" sz="1800" b="0" i="0" dirty="0" err="1">
                <a:effectLst/>
                <a:latin typeface="Gulliver-Regular"/>
              </a:rPr>
              <a:t>Melero</a:t>
            </a:r>
            <a:r>
              <a:rPr lang="en-US" sz="1800" b="0" i="0" dirty="0">
                <a:effectLst/>
                <a:latin typeface="Gulliver-Regular"/>
              </a:rPr>
              <a:t>, 2008). A search for romantic love is imposed on girls in order to organize and build a future, while for boys it is seduction, implying profit. The need to love is stronger in women,</a:t>
            </a:r>
            <a:r>
              <a:rPr lang="en-US" sz="1800" dirty="0">
                <a:latin typeface="Gulliver-Regular"/>
              </a:rPr>
              <a:t> </a:t>
            </a:r>
            <a:r>
              <a:rPr lang="en-US" sz="1800" b="0" i="0" dirty="0">
                <a:effectLst/>
                <a:latin typeface="Gulliver-Regular"/>
              </a:rPr>
              <a:t>but at the same time it is more dependent, as Leal (2007) points out.”</a:t>
            </a:r>
            <a:br>
              <a:rPr lang="en-US" dirty="0"/>
            </a:br>
            <a:r>
              <a:rPr lang="en-US" b="0" i="0" dirty="0">
                <a:effectLst/>
                <a:latin typeface="TimesLTStd-Roman"/>
              </a:rPr>
              <a:t>- Love attitudes and Violence: Consequences of Burden of Care on Women (2019) Diaz, Estevez, </a:t>
            </a:r>
            <a:r>
              <a:rPr lang="en-US" b="0" i="0" dirty="0" err="1">
                <a:effectLst/>
                <a:latin typeface="TimesLTStd-Roman"/>
              </a:rPr>
              <a:t>Momene</a:t>
            </a:r>
            <a:r>
              <a:rPr lang="en-US" b="0" i="0" dirty="0">
                <a:effectLst/>
                <a:latin typeface="TimesLTStd-Roman"/>
              </a:rPr>
              <a:t>, </a:t>
            </a:r>
            <a:r>
              <a:rPr lang="en-US" b="0" i="0" dirty="0" err="1">
                <a:effectLst/>
                <a:latin typeface="TimesLTStd-Roman"/>
              </a:rPr>
              <a:t>Ozerinjauregi</a:t>
            </a:r>
            <a:r>
              <a:rPr lang="en-US" b="0" i="0" dirty="0">
                <a:effectLst/>
                <a:latin typeface="TimesLTStd-Roman"/>
              </a:rPr>
              <a:t>.</a:t>
            </a:r>
            <a:endParaRPr lang="en-US" sz="3200" i="1" dirty="0"/>
          </a:p>
        </p:txBody>
      </p:sp>
    </p:spTree>
    <p:extLst>
      <p:ext uri="{BB962C8B-B14F-4D97-AF65-F5344CB8AC3E}">
        <p14:creationId xmlns:p14="http://schemas.microsoft.com/office/powerpoint/2010/main" val="284611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1208458" cy="533400"/>
          </a:xfrm>
        </p:spPr>
        <p:txBody>
          <a:bodyPr>
            <a:normAutofit fontScale="90000"/>
          </a:bodyPr>
          <a:lstStyle/>
          <a:p>
            <a:r>
              <a:rPr lang="en-US" dirty="0"/>
              <a:t>Conflict</a:t>
            </a:r>
            <a:r>
              <a:rPr lang="en-US"/>
              <a:t>, Problem </a:t>
            </a:r>
            <a:r>
              <a:rPr lang="en-US" dirty="0"/>
              <a:t>S</a:t>
            </a:r>
            <a:r>
              <a:rPr lang="en-US"/>
              <a:t>olving</a:t>
            </a:r>
            <a:r>
              <a:rPr lang="en-US" dirty="0"/>
              <a:t>, and the </a:t>
            </a:r>
            <a:r>
              <a:rPr lang="en-US" dirty="0" err="1"/>
              <a:t>Vagus</a:t>
            </a:r>
            <a:r>
              <a:rPr lang="en-US" dirty="0"/>
              <a:t> Nerve</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229843" y="1024137"/>
            <a:ext cx="11585358"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a:r>
              <a:rPr lang="en-US" b="0" i="0" dirty="0">
                <a:effectLst/>
                <a:latin typeface="TimesLTStd-Roman"/>
              </a:rPr>
              <a:t>“They used a procedure in which they took very small quantities of blood from the couple as they discussed an area of conflict in a hospital setting. They could later measure the couples’ hormones and neurotransmitters in their blood in real time, </a:t>
            </a:r>
            <a:r>
              <a:rPr lang="en-US" b="0" i="1" dirty="0">
                <a:effectLst/>
                <a:latin typeface="TimesLTStd-Italic"/>
              </a:rPr>
              <a:t>as they argued</a:t>
            </a:r>
            <a:r>
              <a:rPr lang="en-US" b="0" i="0" dirty="0">
                <a:effectLst/>
                <a:latin typeface="TimesLTStd-Roman"/>
              </a:rPr>
              <a:t>. They then followed these newlyweds for 10 years. They found that those couples who eventually divorced, had—in their first year of marriage during the conflict discussion; that’s 10 years prior—secreted 34% more adrenaline during the conflict, 22% more adrenaline during the day, and 16% more adrenaline at night than the couples who remained married. Comparing the happy couples with those they called “the troubled,” they found that compared to the eventually happy couples, the ones who turned out 10 years later to be troubled had secreted 34% more adrenaline during the conflict, 24% more adrenaline during the day, and 17% more adrenaline at night. Note that they were predicting the fate of these newlywed couples 10 years later, just by measuring adrenaline and</a:t>
            </a:r>
            <a:r>
              <a:rPr lang="en-US" dirty="0">
                <a:latin typeface="TimesLTStd-Roman"/>
              </a:rPr>
              <a:t> </a:t>
            </a:r>
            <a:r>
              <a:rPr lang="en-US" b="0" i="0" dirty="0">
                <a:effectLst/>
                <a:latin typeface="TimesLTStd-Roman"/>
              </a:rPr>
              <a:t>noradrenaline in their blood during the first year of marriage” - The Natural Principles of Love Gottman (2017) </a:t>
            </a:r>
            <a:r>
              <a:rPr lang="en-US" b="0" i="1" dirty="0">
                <a:effectLst/>
                <a:latin typeface="TimesLTStd-Roman"/>
              </a:rPr>
              <a:t>Journal of Family Theory and Review.</a:t>
            </a:r>
            <a:endParaRPr lang="en-US" sz="3200" i="1" dirty="0"/>
          </a:p>
        </p:txBody>
      </p:sp>
    </p:spTree>
    <p:extLst>
      <p:ext uri="{BB962C8B-B14F-4D97-AF65-F5344CB8AC3E}">
        <p14:creationId xmlns:p14="http://schemas.microsoft.com/office/powerpoint/2010/main" val="296416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a:bodyPr>
          <a:lstStyle/>
          <a:p>
            <a:pPr algn="ctr"/>
            <a:r>
              <a:rPr lang="en-US" sz="3200" dirty="0">
                <a:solidFill>
                  <a:srgbClr val="FFFFFF"/>
                </a:solidFill>
              </a:rPr>
              <a:t>Wheel of Equality</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pic>
        <p:nvPicPr>
          <p:cNvPr id="1026" name="Picture 2">
            <a:extLst>
              <a:ext uri="{FF2B5EF4-FFF2-40B4-BE49-F238E27FC236}">
                <a16:creationId xmlns:a16="http://schemas.microsoft.com/office/drawing/2014/main" id="{B46481A6-8E1E-46D8-8E19-234D38D61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723" y="148389"/>
            <a:ext cx="6581582" cy="658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5623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a:bodyPr>
          <a:lstStyle/>
          <a:p>
            <a:pPr algn="ctr"/>
            <a:r>
              <a:rPr lang="en-US" sz="3200" dirty="0">
                <a:solidFill>
                  <a:srgbClr val="FFFFFF"/>
                </a:solidFill>
              </a:rPr>
              <a:t>Love Languages and Drives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pic>
        <p:nvPicPr>
          <p:cNvPr id="3074" name="Picture 2" descr="Love this chart! The 5 love languages | Love languages, 5 love languages,  Five love languages">
            <a:extLst>
              <a:ext uri="{FF2B5EF4-FFF2-40B4-BE49-F238E27FC236}">
                <a16:creationId xmlns:a16="http://schemas.microsoft.com/office/drawing/2014/main" id="{C2251C08-FC87-4A7C-950D-2E236DA9D2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21" b="6806"/>
          <a:stretch/>
        </p:blipFill>
        <p:spPr bwMode="auto">
          <a:xfrm>
            <a:off x="4637006" y="-1"/>
            <a:ext cx="740224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397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fontScale="90000"/>
          </a:bodyPr>
          <a:lstStyle/>
          <a:p>
            <a:pPr algn="ctr"/>
            <a:r>
              <a:rPr lang="en-US" sz="3200" dirty="0">
                <a:solidFill>
                  <a:srgbClr val="FFFFFF"/>
                </a:solidFill>
              </a:rPr>
              <a:t>The sound relationship house</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Understanding the dynamic between emotional interdependence, drive for emotional intimacy/closeness, and space/time and activities apart.</a:t>
            </a:r>
          </a:p>
          <a:p>
            <a:pPr>
              <a:buClr>
                <a:schemeClr val="accent1"/>
              </a:buClr>
              <a:buFont typeface="Wingdings 2" charset="2"/>
              <a:buChar char=""/>
            </a:pPr>
            <a:endParaRPr lang="en-US" sz="1600" dirty="0">
              <a:solidFill>
                <a:srgbClr val="FFFFFF"/>
              </a:solidFill>
            </a:endParaRPr>
          </a:p>
        </p:txBody>
      </p:sp>
      <p:pic>
        <p:nvPicPr>
          <p:cNvPr id="3" name="Picture 4" descr="Image result for gottman relationship house">
            <a:extLst>
              <a:ext uri="{FF2B5EF4-FFF2-40B4-BE49-F238E27FC236}">
                <a16:creationId xmlns:a16="http://schemas.microsoft.com/office/drawing/2014/main" id="{6C65A483-7D26-4AE6-82D6-56CEC37B3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0835" y="0"/>
            <a:ext cx="5302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2952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810000" y="447188"/>
            <a:ext cx="10571998" cy="970450"/>
          </a:xfrm>
          <a:effectLst/>
        </p:spPr>
        <p:txBody>
          <a:bodyPr vert="horz" lIns="91440" tIns="45720" rIns="91440" bIns="45720" rtlCol="0" anchor="ctr">
            <a:normAutofit/>
          </a:bodyPr>
          <a:lstStyle/>
          <a:p>
            <a:pPr algn="ctr"/>
            <a:r>
              <a:rPr lang="en-US" sz="5400" dirty="0">
                <a:solidFill>
                  <a:schemeClr val="tx1"/>
                </a:solidFill>
              </a:rPr>
              <a:t>What is Love?</a:t>
            </a:r>
          </a:p>
        </p:txBody>
      </p:sp>
      <p:sp>
        <p:nvSpPr>
          <p:cNvPr id="20" name="Freeform: Shape 1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876411" y="2381057"/>
            <a:ext cx="10439175" cy="3992246"/>
          </a:xfrm>
          <a:prstGeom prst="rect">
            <a:avLst/>
          </a:prstGeom>
          <a:effectLst/>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dirty="0"/>
              <a:t> Taking actions to care to improve one person’s happiness or wellbeing even more than your own. </a:t>
            </a:r>
          </a:p>
          <a:p>
            <a:pPr>
              <a:buClr>
                <a:schemeClr val="accent1"/>
              </a:buClr>
              <a:buFont typeface="Wingdings 2" charset="2"/>
              <a:buChar char=""/>
            </a:pPr>
            <a:r>
              <a:rPr lang="en-US" dirty="0"/>
              <a:t>And it is reciprocated: the other person cares about your happiness and wellbeing even more then their own.</a:t>
            </a:r>
          </a:p>
          <a:p>
            <a:pPr>
              <a:buClr>
                <a:schemeClr val="accent1"/>
              </a:buClr>
              <a:buFont typeface="Wingdings 2" charset="2"/>
              <a:buChar char=""/>
            </a:pPr>
            <a:r>
              <a:rPr lang="en-US" dirty="0"/>
              <a:t>What is the difference between love and a business contract?</a:t>
            </a:r>
          </a:p>
          <a:p>
            <a:pPr>
              <a:buClr>
                <a:schemeClr val="accent1"/>
              </a:buClr>
              <a:buFont typeface="Wingdings 2" charset="2"/>
              <a:buChar char=""/>
            </a:pPr>
            <a:r>
              <a:rPr lang="en-US" dirty="0"/>
              <a:t>Do you have to love yourself in order to love someone else? </a:t>
            </a:r>
          </a:p>
          <a:p>
            <a:pPr>
              <a:buClr>
                <a:schemeClr val="accent1"/>
              </a:buClr>
              <a:buFont typeface="Wingdings 2" charset="2"/>
              <a:buChar char=""/>
            </a:pPr>
            <a:r>
              <a:rPr lang="en-US" dirty="0"/>
              <a:t>Discussion: Can a person really be your “everything”? </a:t>
            </a:r>
          </a:p>
          <a:p>
            <a:pPr>
              <a:buClr>
                <a:schemeClr val="accent1"/>
              </a:buClr>
              <a:buFont typeface="Wingdings 2" charset="2"/>
              <a:buChar char=""/>
            </a:pPr>
            <a:r>
              <a:rPr lang="en-US" dirty="0"/>
              <a:t>Is there such a thing as true love or that a relationship can “complete me”?</a:t>
            </a:r>
          </a:p>
          <a:p>
            <a:pPr>
              <a:buClr>
                <a:schemeClr val="accent1"/>
              </a:buClr>
              <a:buFont typeface="Wingdings 2" charset="2"/>
              <a:buChar char=""/>
            </a:pPr>
            <a:r>
              <a:rPr lang="en-US" dirty="0">
                <a:hlinkClick r:id="rId2"/>
              </a:rPr>
              <a:t>https://www.youtube.com/watch?v=ON4iy8hq2hM</a:t>
            </a:r>
            <a:r>
              <a:rPr lang="en-US" dirty="0"/>
              <a:t> TED TALK 13 minutes: The difference between healthy and unhealthy love | Katie Hood</a:t>
            </a:r>
          </a:p>
          <a:p>
            <a:pPr>
              <a:buClr>
                <a:schemeClr val="accent1"/>
              </a:buClr>
              <a:buFont typeface="Wingdings 2" charset="2"/>
              <a:buChar char=""/>
            </a:pPr>
            <a:endParaRPr lang="en-US" dirty="0"/>
          </a:p>
          <a:p>
            <a:pPr>
              <a:buClr>
                <a:schemeClr val="accent1"/>
              </a:buClr>
              <a:buFont typeface="Wingdings 2" charset="2"/>
              <a:buChar char=""/>
            </a:pPr>
            <a:endParaRPr lang="en-US" dirty="0"/>
          </a:p>
        </p:txBody>
      </p:sp>
      <p:pic>
        <p:nvPicPr>
          <p:cNvPr id="7170" name="Picture 2" descr="The Meaning of Love. On the Philosophy of Fondness | by Joshua Hehe | Medium">
            <a:extLst>
              <a:ext uri="{FF2B5EF4-FFF2-40B4-BE49-F238E27FC236}">
                <a16:creationId xmlns:a16="http://schemas.microsoft.com/office/drawing/2014/main" id="{788B8D95-498D-49AF-B122-7A520D945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387" y="242047"/>
            <a:ext cx="2217855" cy="1478570"/>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Thinking about the problem</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5556551" y="978992"/>
            <a:ext cx="6183933" cy="5503087"/>
          </a:xfrm>
          <a:prstGeom prst="rect">
            <a:avLst/>
          </a:prstGeom>
          <a:effectLst/>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3200" dirty="0"/>
              <a:t>Every relationship is different because every person is different. No relationship is perfect because no person is perfect. (There is no such thing as Mr. or Ms. Perfect) </a:t>
            </a:r>
          </a:p>
          <a:p>
            <a:pPr>
              <a:buClr>
                <a:schemeClr val="accent1"/>
              </a:buClr>
              <a:buFont typeface="Wingdings 2" charset="2"/>
              <a:buChar char=""/>
            </a:pPr>
            <a:r>
              <a:rPr lang="en-US" sz="3200" dirty="0"/>
              <a:t>So what is a ‘healthy relationship’?</a:t>
            </a:r>
          </a:p>
          <a:p>
            <a:pPr>
              <a:buClr>
                <a:schemeClr val="accent1"/>
              </a:buClr>
              <a:buFont typeface="Wingdings 2" charset="2"/>
              <a:buChar char=""/>
            </a:pPr>
            <a:r>
              <a:rPr lang="en-US" sz="3200" dirty="0"/>
              <a:t>Much of how we define relationships in psychology is by how people solve their problems.</a:t>
            </a:r>
          </a:p>
        </p:txBody>
      </p:sp>
    </p:spTree>
    <p:extLst>
      <p:ext uri="{BB962C8B-B14F-4D97-AF65-F5344CB8AC3E}">
        <p14:creationId xmlns:p14="http://schemas.microsoft.com/office/powerpoint/2010/main" val="21216335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810000" y="447188"/>
            <a:ext cx="10571998" cy="970450"/>
          </a:xfrm>
          <a:effectLst/>
        </p:spPr>
        <p:txBody>
          <a:bodyPr vert="horz" lIns="91440" tIns="45720" rIns="91440" bIns="45720" rtlCol="0" anchor="b">
            <a:normAutofit/>
          </a:bodyPr>
          <a:lstStyle/>
          <a:p>
            <a:r>
              <a:rPr lang="en-US" dirty="0"/>
              <a:t>Understanding relationship styles: Family</a:t>
            </a:r>
          </a:p>
        </p:txBody>
      </p:sp>
      <p:sp>
        <p:nvSpPr>
          <p:cNvPr id="7" name="TextBox 6">
            <a:extLst>
              <a:ext uri="{FF2B5EF4-FFF2-40B4-BE49-F238E27FC236}">
                <a16:creationId xmlns:a16="http://schemas.microsoft.com/office/drawing/2014/main" id="{CD9E167A-5280-4661-B142-988CFA0BB691}"/>
              </a:ext>
            </a:extLst>
          </p:cNvPr>
          <p:cNvSpPr txBox="1"/>
          <p:nvPr/>
        </p:nvSpPr>
        <p:spPr>
          <a:xfrm>
            <a:off x="818712" y="2222287"/>
            <a:ext cx="10874524" cy="4188525"/>
          </a:xfrm>
          <a:prstGeom prst="rect">
            <a:avLst/>
          </a:prstGeom>
          <a:effectLst/>
        </p:spPr>
        <p:txBody>
          <a:bodyPr vert="horz" lIns="91440" tIns="45720" rIns="91440" bIns="45720" rtlCol="0" anchor="ctr">
            <a:normAutofit fontScale="92500" lnSpcReduction="20000"/>
          </a:bodyPr>
          <a:lstStyle/>
          <a:p>
            <a:pPr fontAlgn="base">
              <a:lnSpc>
                <a:spcPct val="90000"/>
              </a:lnSpc>
              <a:spcBef>
                <a:spcPct val="20000"/>
              </a:spcBef>
              <a:spcAft>
                <a:spcPts val="600"/>
              </a:spcAft>
              <a:buClr>
                <a:schemeClr val="accent1"/>
              </a:buClr>
              <a:buFont typeface="Wingdings 2" charset="2"/>
              <a:buChar char=""/>
            </a:pPr>
            <a:r>
              <a:rPr lang="en-US" sz="2400" b="1" i="0" dirty="0">
                <a:effectLst/>
                <a:hlinkClick r:id="rId2"/>
              </a:rPr>
              <a:t>https://www.youtube.com/watch?v=bG9MvUozHZ0&amp;feature=emb_logo</a:t>
            </a:r>
            <a:endParaRPr lang="en-US" sz="2400" b="1" i="0" dirty="0">
              <a:effectLst/>
            </a:endParaRPr>
          </a:p>
          <a:p>
            <a:pPr fontAlgn="base">
              <a:lnSpc>
                <a:spcPct val="90000"/>
              </a:lnSpc>
              <a:spcBef>
                <a:spcPct val="20000"/>
              </a:spcBef>
              <a:spcAft>
                <a:spcPts val="600"/>
              </a:spcAft>
              <a:buClr>
                <a:schemeClr val="accent1"/>
              </a:buClr>
              <a:buFont typeface="Wingdings 2" charset="2"/>
              <a:buChar char=""/>
            </a:pPr>
            <a:r>
              <a:rPr lang="en-US" sz="2400" b="0" i="0" dirty="0">
                <a:effectLst/>
              </a:rPr>
              <a:t>Family First Intervention 2.5 minutes The Four building blocks of an Enabling Family System:</a:t>
            </a:r>
          </a:p>
          <a:p>
            <a:pPr fontAlgn="base">
              <a:lnSpc>
                <a:spcPct val="90000"/>
              </a:lnSpc>
              <a:spcBef>
                <a:spcPct val="20000"/>
              </a:spcBef>
              <a:spcAft>
                <a:spcPts val="600"/>
              </a:spcAft>
              <a:buClr>
                <a:schemeClr val="accent1"/>
              </a:buClr>
              <a:buFont typeface="Wingdings 2" charset="2"/>
              <a:buChar char=""/>
            </a:pPr>
            <a:r>
              <a:rPr lang="en-US" sz="2400" b="0" i="0" dirty="0">
                <a:effectLst/>
              </a:rPr>
              <a:t>Guilt: blaming others for their problems because of addiction</a:t>
            </a:r>
          </a:p>
          <a:p>
            <a:pPr fontAlgn="base">
              <a:lnSpc>
                <a:spcPct val="90000"/>
              </a:lnSpc>
              <a:spcBef>
                <a:spcPct val="20000"/>
              </a:spcBef>
              <a:spcAft>
                <a:spcPts val="600"/>
              </a:spcAft>
              <a:buClr>
                <a:schemeClr val="accent1"/>
              </a:buClr>
              <a:buFont typeface="Wingdings 2" charset="2"/>
              <a:buChar char=""/>
            </a:pPr>
            <a:r>
              <a:rPr lang="en-US" sz="2400" dirty="0"/>
              <a:t>Hope: If you just do this I will quit, I promise this will be it and things will be better.</a:t>
            </a:r>
          </a:p>
          <a:p>
            <a:pPr fontAlgn="base">
              <a:lnSpc>
                <a:spcPct val="90000"/>
              </a:lnSpc>
              <a:spcBef>
                <a:spcPct val="20000"/>
              </a:spcBef>
              <a:spcAft>
                <a:spcPts val="600"/>
              </a:spcAft>
              <a:buClr>
                <a:schemeClr val="accent1"/>
              </a:buClr>
              <a:buFont typeface="Wingdings 2" charset="2"/>
              <a:buChar char=""/>
            </a:pPr>
            <a:r>
              <a:rPr lang="en-US" sz="2400" b="0" i="0" dirty="0">
                <a:effectLst/>
              </a:rPr>
              <a:t>Fear: If you do this, I’ll do that and it </a:t>
            </a:r>
            <a:r>
              <a:rPr lang="en-US" sz="2400" dirty="0"/>
              <a:t>will be your fault.</a:t>
            </a:r>
            <a:endParaRPr lang="en-US" sz="2400" b="0" i="0" dirty="0">
              <a:effectLst/>
            </a:endParaRPr>
          </a:p>
          <a:p>
            <a:pPr fontAlgn="base">
              <a:lnSpc>
                <a:spcPct val="90000"/>
              </a:lnSpc>
              <a:spcBef>
                <a:spcPct val="20000"/>
              </a:spcBef>
              <a:spcAft>
                <a:spcPts val="600"/>
              </a:spcAft>
              <a:buClr>
                <a:schemeClr val="accent1"/>
              </a:buClr>
              <a:buFont typeface="Wingdings 2" charset="2"/>
              <a:buChar char=""/>
            </a:pPr>
            <a:r>
              <a:rPr lang="en-US" sz="2400" dirty="0"/>
              <a:t>Victim: If you had this life, if you were like me, you would use to. This is a reasonable way to act.</a:t>
            </a:r>
          </a:p>
          <a:p>
            <a:pPr fontAlgn="base">
              <a:lnSpc>
                <a:spcPct val="90000"/>
              </a:lnSpc>
              <a:spcBef>
                <a:spcPct val="20000"/>
              </a:spcBef>
              <a:spcAft>
                <a:spcPts val="600"/>
              </a:spcAft>
              <a:buClr>
                <a:schemeClr val="accent1"/>
              </a:buClr>
              <a:buFont typeface="Wingdings 2" charset="2"/>
              <a:buChar char=""/>
            </a:pPr>
            <a:endParaRPr lang="en-US" sz="2400" b="0" i="0" dirty="0">
              <a:effectLst/>
            </a:endParaRPr>
          </a:p>
          <a:p>
            <a:pPr fontAlgn="base">
              <a:lnSpc>
                <a:spcPct val="90000"/>
              </a:lnSpc>
              <a:spcBef>
                <a:spcPct val="20000"/>
              </a:spcBef>
              <a:spcAft>
                <a:spcPts val="600"/>
              </a:spcAft>
              <a:buClr>
                <a:schemeClr val="accent1"/>
              </a:buClr>
              <a:buFont typeface="Wingdings 2" charset="2"/>
              <a:buChar char=""/>
            </a:pPr>
            <a:r>
              <a:rPr lang="en-US" sz="2400" b="0" i="0" dirty="0">
                <a:effectLst/>
                <a:hlinkClick r:id="rId3"/>
              </a:rPr>
              <a:t>https://www.youtube.com/watch?v=UDpcNvzg324</a:t>
            </a:r>
            <a:r>
              <a:rPr lang="en-US" sz="2400" b="0" i="0" dirty="0">
                <a:effectLst/>
              </a:rPr>
              <a:t> 7 minutes.</a:t>
            </a:r>
            <a:r>
              <a:rPr lang="en-US" sz="2400" dirty="0"/>
              <a:t> What are the signs of Codependency, How codependency impacts families with addiction. Family First Intervention. </a:t>
            </a:r>
            <a:endParaRPr lang="en-US" sz="2400" b="0" i="0" dirty="0">
              <a:effectLst/>
            </a:endParaRPr>
          </a:p>
        </p:txBody>
      </p:sp>
    </p:spTree>
    <p:extLst>
      <p:ext uri="{BB962C8B-B14F-4D97-AF65-F5344CB8AC3E}">
        <p14:creationId xmlns:p14="http://schemas.microsoft.com/office/powerpoint/2010/main" val="353787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0239" y="101173"/>
            <a:ext cx="10396882" cy="533400"/>
          </a:xfrm>
        </p:spPr>
        <p:txBody>
          <a:bodyPr>
            <a:normAutofit fontScale="90000"/>
          </a:bodyPr>
          <a:lstStyle/>
          <a:p>
            <a:r>
              <a:rPr lang="en-US" dirty="0"/>
              <a:t>Understanding relationship styles: Family</a:t>
            </a:r>
          </a:p>
        </p:txBody>
      </p:sp>
      <p:sp>
        <p:nvSpPr>
          <p:cNvPr id="7" name="TextBox 6">
            <a:extLst>
              <a:ext uri="{FF2B5EF4-FFF2-40B4-BE49-F238E27FC236}">
                <a16:creationId xmlns:a16="http://schemas.microsoft.com/office/drawing/2014/main" id="{CD9E167A-5280-4661-B142-988CFA0BB691}"/>
              </a:ext>
            </a:extLst>
          </p:cNvPr>
          <p:cNvSpPr txBox="1"/>
          <p:nvPr/>
        </p:nvSpPr>
        <p:spPr>
          <a:xfrm>
            <a:off x="0" y="459313"/>
            <a:ext cx="12192000" cy="6740307"/>
          </a:xfrm>
          <a:prstGeom prst="rect">
            <a:avLst/>
          </a:prstGeom>
          <a:noFill/>
        </p:spPr>
        <p:txBody>
          <a:bodyPr wrap="square">
            <a:spAutoFit/>
          </a:bodyPr>
          <a:lstStyle/>
          <a:p>
            <a:pPr algn="l" fontAlgn="base"/>
            <a:r>
              <a:rPr lang="en-US" b="1" i="0" dirty="0">
                <a:effectLst/>
                <a:latin typeface="Nunito"/>
              </a:rPr>
              <a:t>The Enabler – </a:t>
            </a:r>
            <a:r>
              <a:rPr lang="en-US" b="0" i="0" dirty="0">
                <a:effectLst/>
                <a:latin typeface="Nunito"/>
              </a:rPr>
              <a:t>The Enabler is a family member who steps in and protects the alcoholic/addict from the consequences of his or her behavior. The motivation for this may not be just to protect the alcoholic/addict, but to prevent embarrassment, reduce anxiety, avoid conflict or maintain some control over a difficult situation. The </a:t>
            </a:r>
            <a:r>
              <a:rPr lang="en-US" b="0" i="0" u="none" strike="noStrike" dirty="0">
                <a:effectLst/>
                <a:latin typeface="Nunito"/>
                <a:hlinkClick r:id="rId2">
                  <a:extLst>
                    <a:ext uri="{A12FA001-AC4F-418D-AE19-62706E023703}">
                      <ahyp:hlinkClr xmlns:ahyp="http://schemas.microsoft.com/office/drawing/2018/hyperlinkcolor" val="tx"/>
                    </a:ext>
                  </a:extLst>
                </a:hlinkClick>
              </a:rPr>
              <a:t>Enabler</a:t>
            </a:r>
            <a:r>
              <a:rPr lang="en-US" b="0" i="0" dirty="0">
                <a:effectLst/>
                <a:latin typeface="Nunito"/>
              </a:rPr>
              <a:t> may try to clean up the messes caused by the alcoholic/addict and make excuses for him or her, thus minimizing the consequences of addiction.</a:t>
            </a:r>
          </a:p>
          <a:p>
            <a:pPr algn="l" fontAlgn="base"/>
            <a:endParaRPr lang="en-US" b="0" i="0" dirty="0">
              <a:effectLst/>
              <a:latin typeface="Nunito"/>
            </a:endParaRPr>
          </a:p>
          <a:p>
            <a:pPr algn="l" fontAlgn="base"/>
            <a:r>
              <a:rPr lang="en-US" b="1" i="0" dirty="0">
                <a:effectLst/>
                <a:latin typeface="Nunito"/>
              </a:rPr>
              <a:t>The Hero – </a:t>
            </a:r>
            <a:r>
              <a:rPr lang="en-US" b="0" i="0" dirty="0">
                <a:effectLst/>
                <a:latin typeface="Nunito"/>
              </a:rPr>
              <a:t>The Hero is a family member who attempts to draw attention away from the alcoholic/addict by excelling, performing well and generally being “too good to be true.” The Hero has a hope that somehow his or her behavior will help the alcoholic/addict to stop using. Additionally, the Hero’s performance-based behavior helps to block emotional pain and disappointment.</a:t>
            </a:r>
          </a:p>
          <a:p>
            <a:pPr algn="l" fontAlgn="base"/>
            <a:endParaRPr lang="en-US" b="0" i="0" dirty="0">
              <a:effectLst/>
              <a:latin typeface="Nunito"/>
            </a:endParaRPr>
          </a:p>
          <a:p>
            <a:pPr algn="l" fontAlgn="base"/>
            <a:r>
              <a:rPr lang="en-US" b="1" i="0" dirty="0">
                <a:effectLst/>
                <a:latin typeface="Nunito"/>
              </a:rPr>
              <a:t>The Scapegoat – </a:t>
            </a:r>
            <a:r>
              <a:rPr lang="en-US" b="0" i="0" dirty="0">
                <a:effectLst/>
                <a:latin typeface="Nunito"/>
              </a:rPr>
              <a:t>The Scapegoat is a family member who creates other problems and concerns in order to deflect attention away from the real issue. This can be through misbehavior, bad grades or his/her own </a:t>
            </a:r>
            <a:r>
              <a:rPr lang="en-US" b="0" i="0" u="none" strike="noStrike" dirty="0">
                <a:effectLst/>
                <a:latin typeface="Nunito"/>
                <a:hlinkClick r:id="rId3">
                  <a:extLst>
                    <a:ext uri="{A12FA001-AC4F-418D-AE19-62706E023703}">
                      <ahyp:hlinkClr xmlns:ahyp="http://schemas.microsoft.com/office/drawing/2018/hyperlinkcolor" val="tx"/>
                    </a:ext>
                  </a:extLst>
                </a:hlinkClick>
              </a:rPr>
              <a:t>substance use</a:t>
            </a:r>
            <a:r>
              <a:rPr lang="en-US" b="0" i="0" dirty="0">
                <a:effectLst/>
                <a:latin typeface="Nunito"/>
              </a:rPr>
              <a:t>. Oftentimes, the Scapegoat is very successful at distracting the family and others from the addicted individual.</a:t>
            </a:r>
          </a:p>
          <a:p>
            <a:pPr algn="l" fontAlgn="base"/>
            <a:endParaRPr lang="en-US" b="0" i="0" dirty="0">
              <a:effectLst/>
              <a:latin typeface="Nunito"/>
            </a:endParaRPr>
          </a:p>
          <a:p>
            <a:pPr algn="l" fontAlgn="base"/>
            <a:r>
              <a:rPr lang="en-US" b="1" i="0" dirty="0">
                <a:effectLst/>
                <a:latin typeface="Nunito"/>
              </a:rPr>
              <a:t>The Lost Child – </a:t>
            </a:r>
            <a:r>
              <a:rPr lang="en-US" b="0" i="0" dirty="0">
                <a:effectLst/>
                <a:latin typeface="Nunito"/>
              </a:rPr>
              <a:t>The Lost Child is a family member who appears to be ignoring the problem completely. There could be a fight, with yelling and screaming, and the Lost Child will be absent or secluded from the situation. They are often perceived as the “good” child because much time is spent alone with books or involved in isolated activities. While the Lost Child will not be successful at drawing attention away from the </a:t>
            </a:r>
            <a:r>
              <a:rPr lang="en-US" b="0" i="0" u="none" strike="noStrike" dirty="0">
                <a:effectLst/>
                <a:latin typeface="Nunito"/>
                <a:hlinkClick r:id="rId4">
                  <a:extLst>
                    <a:ext uri="{A12FA001-AC4F-418D-AE19-62706E023703}">
                      <ahyp:hlinkClr xmlns:ahyp="http://schemas.microsoft.com/office/drawing/2018/hyperlinkcolor" val="tx"/>
                    </a:ext>
                  </a:extLst>
                </a:hlinkClick>
              </a:rPr>
              <a:t>family problem</a:t>
            </a:r>
            <a:r>
              <a:rPr lang="en-US" b="0" i="0" dirty="0">
                <a:effectLst/>
                <a:latin typeface="Nunito"/>
              </a:rPr>
              <a:t>, he or she is able to avoid stress personally.</a:t>
            </a:r>
          </a:p>
          <a:p>
            <a:pPr algn="l" fontAlgn="base"/>
            <a:endParaRPr lang="en-US" b="0" i="0" dirty="0">
              <a:effectLst/>
              <a:latin typeface="Nunito"/>
            </a:endParaRPr>
          </a:p>
          <a:p>
            <a:pPr algn="l" fontAlgn="base"/>
            <a:r>
              <a:rPr lang="en-US" b="1" i="0" dirty="0">
                <a:effectLst/>
                <a:latin typeface="Nunito"/>
              </a:rPr>
              <a:t>The Mascot – </a:t>
            </a:r>
            <a:r>
              <a:rPr lang="en-US" b="0" i="0" dirty="0">
                <a:effectLst/>
                <a:latin typeface="Nunito"/>
              </a:rPr>
              <a:t>The Mascot attempts to use humor as a means to escape from the pain of the problems caused by addiction. He or she will often act out by “clowning around,” cracking jokes or making light of serious situations. While the Mascot can certainly help lighten up a desperate situation, the real intent is to ease tension, keep the peace and serve as a distraction. Many comedians come from dysfunctional homes.</a:t>
            </a:r>
          </a:p>
          <a:p>
            <a:endParaRPr lang="en-US" b="0" i="0" dirty="0">
              <a:effectLst/>
              <a:latin typeface="Roboto"/>
            </a:endParaRPr>
          </a:p>
        </p:txBody>
      </p:sp>
    </p:spTree>
    <p:extLst>
      <p:ext uri="{BB962C8B-B14F-4D97-AF65-F5344CB8AC3E}">
        <p14:creationId xmlns:p14="http://schemas.microsoft.com/office/powerpoint/2010/main" val="256540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680293"/>
            <a:ext cx="10396882" cy="533400"/>
          </a:xfrm>
        </p:spPr>
        <p:txBody>
          <a:bodyPr>
            <a:normAutofit fontScale="90000"/>
          </a:bodyPr>
          <a:lstStyle/>
          <a:p>
            <a:r>
              <a:rPr lang="en-US" dirty="0"/>
              <a:t>Understanding relationship styles: Family</a:t>
            </a:r>
          </a:p>
        </p:txBody>
      </p:sp>
      <p:sp>
        <p:nvSpPr>
          <p:cNvPr id="7" name="TextBox 6">
            <a:extLst>
              <a:ext uri="{FF2B5EF4-FFF2-40B4-BE49-F238E27FC236}">
                <a16:creationId xmlns:a16="http://schemas.microsoft.com/office/drawing/2014/main" id="{CD9E167A-5280-4661-B142-988CFA0BB691}"/>
              </a:ext>
            </a:extLst>
          </p:cNvPr>
          <p:cNvSpPr txBox="1"/>
          <p:nvPr/>
        </p:nvSpPr>
        <p:spPr>
          <a:xfrm>
            <a:off x="2910134" y="1537370"/>
            <a:ext cx="6094520" cy="1200329"/>
          </a:xfrm>
          <a:prstGeom prst="rect">
            <a:avLst/>
          </a:prstGeom>
          <a:noFill/>
        </p:spPr>
        <p:txBody>
          <a:bodyPr wrap="square">
            <a:spAutoFit/>
          </a:bodyPr>
          <a:lstStyle/>
          <a:p>
            <a:r>
              <a:rPr lang="en-US" dirty="0">
                <a:hlinkClick r:id="rId2"/>
              </a:rPr>
              <a:t>https://youtu.be/NU12U3m7wXo?t=666</a:t>
            </a:r>
            <a:r>
              <a:rPr lang="en-US" dirty="0"/>
              <a:t> 11:00 to 41:00 (30 minutes) Understand Family Roles: </a:t>
            </a:r>
          </a:p>
          <a:p>
            <a:r>
              <a:rPr lang="en-US" b="0" i="0" dirty="0">
                <a:effectLst/>
                <a:latin typeface="Roboto"/>
              </a:rPr>
              <a:t>Addicts and the roles their family plays</a:t>
            </a:r>
            <a:r>
              <a:rPr lang="en-US" dirty="0">
                <a:latin typeface="Roboto"/>
              </a:rPr>
              <a:t>- Cornerstone of recovery</a:t>
            </a:r>
            <a:endParaRPr lang="en-US" b="0" i="0" dirty="0">
              <a:effectLst/>
              <a:latin typeface="Roboto"/>
            </a:endParaRPr>
          </a:p>
        </p:txBody>
      </p:sp>
      <p:pic>
        <p:nvPicPr>
          <p:cNvPr id="4" name="Picture 3">
            <a:extLst>
              <a:ext uri="{FF2B5EF4-FFF2-40B4-BE49-F238E27FC236}">
                <a16:creationId xmlns:a16="http://schemas.microsoft.com/office/drawing/2014/main" id="{4528D3E5-3ED0-488B-A61E-7575B944B24C}"/>
              </a:ext>
            </a:extLst>
          </p:cNvPr>
          <p:cNvPicPr>
            <a:picLocks noChangeAspect="1"/>
          </p:cNvPicPr>
          <p:nvPr/>
        </p:nvPicPr>
        <p:blipFill>
          <a:blip r:embed="rId3"/>
          <a:stretch>
            <a:fillRect/>
          </a:stretch>
        </p:blipFill>
        <p:spPr>
          <a:xfrm>
            <a:off x="2910134" y="2962129"/>
            <a:ext cx="6479521" cy="3895871"/>
          </a:xfrm>
          <a:prstGeom prst="rect">
            <a:avLst/>
          </a:prstGeom>
        </p:spPr>
      </p:pic>
    </p:spTree>
    <p:extLst>
      <p:ext uri="{BB962C8B-B14F-4D97-AF65-F5344CB8AC3E}">
        <p14:creationId xmlns:p14="http://schemas.microsoft.com/office/powerpoint/2010/main" val="310401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680293"/>
            <a:ext cx="10396882" cy="533400"/>
          </a:xfrm>
        </p:spPr>
        <p:txBody>
          <a:bodyPr>
            <a:normAutofit fontScale="90000"/>
          </a:bodyPr>
          <a:lstStyle/>
          <a:p>
            <a:r>
              <a:rPr lang="en-US" dirty="0"/>
              <a:t>The takeaway:</a:t>
            </a:r>
          </a:p>
        </p:txBody>
      </p:sp>
      <p:sp>
        <p:nvSpPr>
          <p:cNvPr id="8" name="TextBox 7">
            <a:extLst>
              <a:ext uri="{FF2B5EF4-FFF2-40B4-BE49-F238E27FC236}">
                <a16:creationId xmlns:a16="http://schemas.microsoft.com/office/drawing/2014/main" id="{879D907D-9BA4-41B9-9346-2848A3DDE6B5}"/>
              </a:ext>
            </a:extLst>
          </p:cNvPr>
          <p:cNvSpPr txBox="1"/>
          <p:nvPr/>
        </p:nvSpPr>
        <p:spPr>
          <a:xfrm>
            <a:off x="309880" y="1376393"/>
            <a:ext cx="11739880" cy="5324535"/>
          </a:xfrm>
          <a:prstGeom prst="rect">
            <a:avLst/>
          </a:prstGeom>
          <a:noFill/>
        </p:spPr>
        <p:txBody>
          <a:bodyPr wrap="square">
            <a:spAutoFit/>
          </a:bodyPr>
          <a:lstStyle/>
          <a:p>
            <a:r>
              <a:rPr lang="en-US" sz="2000" dirty="0"/>
              <a:t>In our society, codependency is as deceptive as addiction. It often hides behind “doing the right thing,” obeying God, taking one for the team, and coming to the rescue of others. Though it looks benevolent, codependency serves the giver more than the receiver. Those who suffer from it use other’s dependence and approval as a means to feel loved without risking the disclosure of their own needs and doing that which is truly best for them. Like addiction, codependency is a way of coping with our true feelings by avoiding them and managing our external world. Drugs make the world a safe place for addicts and alcoholics; the neediness and approval of others make it safe for codependents. And it is a terrifying endeavor to reach out for help.</a:t>
            </a:r>
          </a:p>
          <a:p>
            <a:endParaRPr lang="en-US" sz="2000" dirty="0"/>
          </a:p>
          <a:p>
            <a:r>
              <a:rPr lang="en-US" sz="2000" dirty="0"/>
              <a:t>Unfortunately, it can seem unclear how to best help solve the problem, clean up the addict’s messes? attend a support group for themselves? Learn about family systems or addiction treatment? </a:t>
            </a:r>
          </a:p>
          <a:p>
            <a:r>
              <a:rPr lang="en-US" sz="2000" dirty="0"/>
              <a:t>If you are in a relationship with an addict or alcoholic, it is natural to experience codependency. It is tempting to believe that your efforts to help your loved one will influence them to stop using. This is simply not true because solving problems in relationships, especially addiction or anxious attachment, is more complicated than “just” giving them another try.</a:t>
            </a:r>
          </a:p>
        </p:txBody>
      </p:sp>
    </p:spTree>
    <p:extLst>
      <p:ext uri="{BB962C8B-B14F-4D97-AF65-F5344CB8AC3E}">
        <p14:creationId xmlns:p14="http://schemas.microsoft.com/office/powerpoint/2010/main" val="6974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Control vs Caring: Discussion #2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8BE3C587-91ED-4DA0-B1DC-05AE187450E8}"/>
              </a:ext>
            </a:extLst>
          </p:cNvPr>
          <p:cNvSpPr txBox="1">
            <a:spLocks/>
          </p:cNvSpPr>
          <p:nvPr/>
        </p:nvSpPr>
        <p:spPr>
          <a:xfrm>
            <a:off x="456720" y="1095777"/>
            <a:ext cx="10699115" cy="566113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Is calling someone “MY” boyfriend or “MY” girlfriend part of a culture of fostering Codependence? Why?</a:t>
            </a:r>
          </a:p>
          <a:p>
            <a:r>
              <a:rPr lang="en-US" sz="2800" dirty="0"/>
              <a:t>What is the difference between interdependence and co-dependence?</a:t>
            </a:r>
          </a:p>
        </p:txBody>
      </p:sp>
    </p:spTree>
    <p:extLst>
      <p:ext uri="{BB962C8B-B14F-4D97-AF65-F5344CB8AC3E}">
        <p14:creationId xmlns:p14="http://schemas.microsoft.com/office/powerpoint/2010/main" val="252043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680293"/>
            <a:ext cx="10396882" cy="533400"/>
          </a:xfrm>
        </p:spPr>
        <p:txBody>
          <a:bodyPr>
            <a:normAutofit fontScale="90000"/>
          </a:bodyPr>
          <a:lstStyle/>
          <a:p>
            <a:r>
              <a:rPr lang="en-US" dirty="0"/>
              <a:t>Understanding relationship styles: Further reading</a:t>
            </a:r>
          </a:p>
        </p:txBody>
      </p:sp>
      <p:sp>
        <p:nvSpPr>
          <p:cNvPr id="5" name="TextBox 4">
            <a:extLst>
              <a:ext uri="{FF2B5EF4-FFF2-40B4-BE49-F238E27FC236}">
                <a16:creationId xmlns:a16="http://schemas.microsoft.com/office/drawing/2014/main" id="{9F5F2162-9E03-42B5-9B76-E50037CEEFFC}"/>
              </a:ext>
            </a:extLst>
          </p:cNvPr>
          <p:cNvSpPr txBox="1"/>
          <p:nvPr/>
        </p:nvSpPr>
        <p:spPr>
          <a:xfrm>
            <a:off x="3047260" y="3108054"/>
            <a:ext cx="6094520" cy="646331"/>
          </a:xfrm>
          <a:prstGeom prst="rect">
            <a:avLst/>
          </a:prstGeom>
          <a:noFill/>
        </p:spPr>
        <p:txBody>
          <a:bodyPr wrap="square">
            <a:spAutoFit/>
          </a:bodyPr>
          <a:lstStyle/>
          <a:p>
            <a:r>
              <a:rPr lang="en-US" dirty="0">
                <a:hlinkClick r:id="rId2"/>
              </a:rPr>
              <a:t>https://www.gottman.com/blog/betrayal-trauma-in-addiction/</a:t>
            </a:r>
            <a:r>
              <a:rPr lang="en-US" dirty="0"/>
              <a:t> </a:t>
            </a:r>
          </a:p>
        </p:txBody>
      </p:sp>
      <p:sp>
        <p:nvSpPr>
          <p:cNvPr id="7" name="TextBox 6">
            <a:extLst>
              <a:ext uri="{FF2B5EF4-FFF2-40B4-BE49-F238E27FC236}">
                <a16:creationId xmlns:a16="http://schemas.microsoft.com/office/drawing/2014/main" id="{CD9E167A-5280-4661-B142-988CFA0BB691}"/>
              </a:ext>
            </a:extLst>
          </p:cNvPr>
          <p:cNvSpPr txBox="1"/>
          <p:nvPr/>
        </p:nvSpPr>
        <p:spPr>
          <a:xfrm>
            <a:off x="2910134" y="1537370"/>
            <a:ext cx="6094520" cy="923330"/>
          </a:xfrm>
          <a:prstGeom prst="rect">
            <a:avLst/>
          </a:prstGeom>
          <a:noFill/>
        </p:spPr>
        <p:txBody>
          <a:bodyPr wrap="square">
            <a:spAutoFit/>
          </a:bodyPr>
          <a:lstStyle/>
          <a:p>
            <a:r>
              <a:rPr lang="en-US" dirty="0">
                <a:hlinkClick r:id="rId3"/>
              </a:rPr>
              <a:t>https://www.gottman.com/blog/weekend-homework-assignment-taking-care-of-each-other-by-taking-care-of-ourselves/</a:t>
            </a:r>
            <a:r>
              <a:rPr lang="en-US" dirty="0"/>
              <a:t> </a:t>
            </a:r>
          </a:p>
        </p:txBody>
      </p:sp>
      <p:sp>
        <p:nvSpPr>
          <p:cNvPr id="9" name="TextBox 8">
            <a:extLst>
              <a:ext uri="{FF2B5EF4-FFF2-40B4-BE49-F238E27FC236}">
                <a16:creationId xmlns:a16="http://schemas.microsoft.com/office/drawing/2014/main" id="{49DA15F8-0710-4F7C-83C5-51BE3AECB2A9}"/>
              </a:ext>
            </a:extLst>
          </p:cNvPr>
          <p:cNvSpPr txBox="1"/>
          <p:nvPr/>
        </p:nvSpPr>
        <p:spPr>
          <a:xfrm>
            <a:off x="3047260" y="3915922"/>
            <a:ext cx="6094520" cy="646331"/>
          </a:xfrm>
          <a:prstGeom prst="rect">
            <a:avLst/>
          </a:prstGeom>
          <a:noFill/>
        </p:spPr>
        <p:txBody>
          <a:bodyPr wrap="square">
            <a:spAutoFit/>
          </a:bodyPr>
          <a:lstStyle/>
          <a:p>
            <a:r>
              <a:rPr lang="en-US" dirty="0">
                <a:hlinkClick r:id="rId4"/>
              </a:rPr>
              <a:t>https://www.gottman.com/blog/intimacy-and-space/</a:t>
            </a:r>
            <a:r>
              <a:rPr lang="en-US" dirty="0"/>
              <a:t> </a:t>
            </a:r>
          </a:p>
        </p:txBody>
      </p:sp>
      <p:sp>
        <p:nvSpPr>
          <p:cNvPr id="11" name="TextBox 10">
            <a:extLst>
              <a:ext uri="{FF2B5EF4-FFF2-40B4-BE49-F238E27FC236}">
                <a16:creationId xmlns:a16="http://schemas.microsoft.com/office/drawing/2014/main" id="{B5C417BF-3D21-4FFF-9522-F46476353279}"/>
              </a:ext>
            </a:extLst>
          </p:cNvPr>
          <p:cNvSpPr txBox="1"/>
          <p:nvPr/>
        </p:nvSpPr>
        <p:spPr>
          <a:xfrm>
            <a:off x="2976239" y="4927976"/>
            <a:ext cx="6094520" cy="646331"/>
          </a:xfrm>
          <a:prstGeom prst="rect">
            <a:avLst/>
          </a:prstGeom>
          <a:noFill/>
        </p:spPr>
        <p:txBody>
          <a:bodyPr wrap="square">
            <a:spAutoFit/>
          </a:bodyPr>
          <a:lstStyle/>
          <a:p>
            <a:r>
              <a:rPr lang="en-US" dirty="0">
                <a:hlinkClick r:id="rId5"/>
              </a:rPr>
              <a:t>https://www.gottman.com/blog/addiction-interview-robert-navarra/</a:t>
            </a:r>
            <a:r>
              <a:rPr lang="en-US" dirty="0"/>
              <a:t> </a:t>
            </a:r>
          </a:p>
        </p:txBody>
      </p:sp>
      <p:sp>
        <p:nvSpPr>
          <p:cNvPr id="8" name="TextBox 7">
            <a:extLst>
              <a:ext uri="{FF2B5EF4-FFF2-40B4-BE49-F238E27FC236}">
                <a16:creationId xmlns:a16="http://schemas.microsoft.com/office/drawing/2014/main" id="{19BE85D7-14D2-4773-BB41-E53B53C9CF62}"/>
              </a:ext>
            </a:extLst>
          </p:cNvPr>
          <p:cNvSpPr txBox="1"/>
          <p:nvPr/>
        </p:nvSpPr>
        <p:spPr>
          <a:xfrm>
            <a:off x="2976239" y="2541979"/>
            <a:ext cx="6096000" cy="646331"/>
          </a:xfrm>
          <a:prstGeom prst="rect">
            <a:avLst/>
          </a:prstGeom>
          <a:noFill/>
        </p:spPr>
        <p:txBody>
          <a:bodyPr wrap="square">
            <a:spAutoFit/>
          </a:bodyPr>
          <a:lstStyle/>
          <a:p>
            <a:r>
              <a:rPr lang="en-US" dirty="0"/>
              <a:t>https://www.marrinc.org/the-recovery-of-codependency/</a:t>
            </a:r>
          </a:p>
        </p:txBody>
      </p:sp>
    </p:spTree>
    <p:extLst>
      <p:ext uri="{BB962C8B-B14F-4D97-AF65-F5344CB8AC3E}">
        <p14:creationId xmlns:p14="http://schemas.microsoft.com/office/powerpoint/2010/main" val="291603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Understanding relationship styles</a:t>
            </a:r>
          </a:p>
        </p:txBody>
      </p:sp>
      <p:pic>
        <p:nvPicPr>
          <p:cNvPr id="1026" name="Picture 2" descr="Old-fashioned Cartoons and Comics - funny pictures from CartoonStock">
            <a:extLst>
              <a:ext uri="{FF2B5EF4-FFF2-40B4-BE49-F238E27FC236}">
                <a16:creationId xmlns:a16="http://schemas.microsoft.com/office/drawing/2014/main" id="{1EACE1EE-70D2-4F2E-BDE4-F18F21C1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812558"/>
            <a:ext cx="5905500" cy="604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54 Hilarious Relationship Comics That Perfectly Sum up What Every  Long-Term Relationship Is Like | Bored Panda">
            <a:extLst>
              <a:ext uri="{FF2B5EF4-FFF2-40B4-BE49-F238E27FC236}">
                <a16:creationId xmlns:a16="http://schemas.microsoft.com/office/drawing/2014/main" id="{8AAD24BD-3FBE-4AB8-9F61-3A44EC77E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3748"/>
            <a:ext cx="6096000" cy="4624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ld Married Couple Cartoons and Comics | Couple quotes funny, Couple cartoon,  Wedding couple cartoon">
            <a:extLst>
              <a:ext uri="{FF2B5EF4-FFF2-40B4-BE49-F238E27FC236}">
                <a16:creationId xmlns:a16="http://schemas.microsoft.com/office/drawing/2014/main" id="{92C5E93B-8056-4F82-ACA3-6E360A54A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476" y="225026"/>
            <a:ext cx="3901824" cy="5335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15AD15-97E8-4A35-8240-493C035747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174" y="1312273"/>
            <a:ext cx="4381500" cy="4286250"/>
          </a:xfrm>
          <a:prstGeom prst="roundRect">
            <a:avLst>
              <a:gd name="adj" fmla="val 19986"/>
            </a:avLst>
          </a:prstGeom>
          <a:solidFill>
            <a:srgbClr val="FFFFFF">
              <a:shade val="85000"/>
            </a:srgbClr>
          </a:solidFill>
          <a:ln>
            <a:noFill/>
          </a:ln>
          <a:effectLst>
            <a:reflection blurRad="12700" stA="38000" endPos="28000" dist="5000" dir="5400000" sy="-100000" algn="bl" rotWithShape="0"/>
          </a:effectLst>
        </p:spPr>
      </p:pic>
      <p:pic>
        <p:nvPicPr>
          <p:cNvPr id="1034" name="Picture 10" descr="Old Married Couple Cartoons and Comics - funny pictures from ... | Old  married couple, Couple cartoon, Funny couples">
            <a:extLst>
              <a:ext uri="{FF2B5EF4-FFF2-40B4-BE49-F238E27FC236}">
                <a16:creationId xmlns:a16="http://schemas.microsoft.com/office/drawing/2014/main" id="{F14FA2F0-9E13-43A7-B465-E01121477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9704" y="2233748"/>
            <a:ext cx="5072296" cy="3702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1000"/>
                                        <p:tgtEl>
                                          <p:spTgt spid="1032"/>
                                        </p:tgtEl>
                                      </p:cBhvr>
                                    </p:animEffect>
                                    <p:anim calcmode="lin" valueType="num">
                                      <p:cBhvr>
                                        <p:cTn id="14" dur="1000" fill="hold"/>
                                        <p:tgtEl>
                                          <p:spTgt spid="1032"/>
                                        </p:tgtEl>
                                        <p:attrNameLst>
                                          <p:attrName>ppt_x</p:attrName>
                                        </p:attrNameLst>
                                      </p:cBhvr>
                                      <p:tavLst>
                                        <p:tav tm="0">
                                          <p:val>
                                            <p:strVal val="#ppt_x"/>
                                          </p:val>
                                        </p:tav>
                                        <p:tav tm="100000">
                                          <p:val>
                                            <p:strVal val="#ppt_x"/>
                                          </p:val>
                                        </p:tav>
                                      </p:tavLst>
                                    </p:anim>
                                    <p:anim calcmode="lin" valueType="num">
                                      <p:cBhvr>
                                        <p:cTn id="1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additive="base">
                                        <p:cTn id="20" dur="500" fill="hold"/>
                                        <p:tgtEl>
                                          <p:spTgt spid="1034"/>
                                        </p:tgtEl>
                                        <p:attrNameLst>
                                          <p:attrName>ppt_x</p:attrName>
                                        </p:attrNameLst>
                                      </p:cBhvr>
                                      <p:tavLst>
                                        <p:tav tm="0">
                                          <p:val>
                                            <p:strVal val="#ppt_x"/>
                                          </p:val>
                                        </p:tav>
                                        <p:tav tm="100000">
                                          <p:val>
                                            <p:strVal val="#ppt_x"/>
                                          </p:val>
                                        </p:tav>
                                      </p:tavLst>
                                    </p:anim>
                                    <p:anim calcmode="lin" valueType="num">
                                      <p:cBhvr additive="base">
                                        <p:cTn id="2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Understanding relationship styles</a:t>
            </a:r>
          </a:p>
        </p:txBody>
      </p:sp>
      <p:pic>
        <p:nvPicPr>
          <p:cNvPr id="1030" name="Picture 6">
            <a:extLst>
              <a:ext uri="{FF2B5EF4-FFF2-40B4-BE49-F238E27FC236}">
                <a16:creationId xmlns:a16="http://schemas.microsoft.com/office/drawing/2014/main" id="{FB15AD15-97E8-4A35-8240-493C03574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174" y="1312273"/>
            <a:ext cx="4381500" cy="4286250"/>
          </a:xfrm>
          <a:prstGeom prst="roundRect">
            <a:avLst>
              <a:gd name="adj" fmla="val 19986"/>
            </a:avLst>
          </a:prstGeom>
          <a:solidFill>
            <a:srgbClr val="FFFFFF">
              <a:shade val="85000"/>
            </a:srgbClr>
          </a:solidFill>
          <a:ln>
            <a:noFill/>
          </a:ln>
          <a:effectLst>
            <a:reflection blurRad="12700" stA="38000" endPos="28000" dist="5000" dir="5400000" sy="-100000" algn="bl" rotWithShape="0"/>
          </a:effectLst>
        </p:spPr>
      </p:pic>
      <p:pic>
        <p:nvPicPr>
          <p:cNvPr id="1034" name="Picture 10" descr="Old Married Couple Cartoons and Comics - funny pictures from ... | Old  married couple, Couple cartoon, Funny couples">
            <a:extLst>
              <a:ext uri="{FF2B5EF4-FFF2-40B4-BE49-F238E27FC236}">
                <a16:creationId xmlns:a16="http://schemas.microsoft.com/office/drawing/2014/main" id="{F14FA2F0-9E13-43A7-B465-E01121477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704" y="2233748"/>
            <a:ext cx="5072296" cy="3702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Elderly Couple Recreates Scene From Movie Up for Their 60th Wedding  Anniversary - Real Life Carl and Ellie">
            <a:extLst>
              <a:ext uri="{FF2B5EF4-FFF2-40B4-BE49-F238E27FC236}">
                <a16:creationId xmlns:a16="http://schemas.microsoft.com/office/drawing/2014/main" id="{3E980ADC-B0CD-4FEF-9D25-F4D410684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78" y="356616"/>
            <a:ext cx="6761026" cy="3380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7 Secrets from the Cast of Beauty and the Beast | Vanity Fair">
            <a:extLst>
              <a:ext uri="{FF2B5EF4-FFF2-40B4-BE49-F238E27FC236}">
                <a16:creationId xmlns:a16="http://schemas.microsoft.com/office/drawing/2014/main" id="{CDF35796-9493-4BAC-A79F-92CD00250A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750" y="42443"/>
            <a:ext cx="7111383" cy="47409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sney+ Working On 'Beauty And The Beast' Prequel Following Gaston And LeFou  - Tyla">
            <a:extLst>
              <a:ext uri="{FF2B5EF4-FFF2-40B4-BE49-F238E27FC236}">
                <a16:creationId xmlns:a16="http://schemas.microsoft.com/office/drawing/2014/main" id="{AF2844A5-60F6-46A0-9AA6-17B39D5EDD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3" y="650502"/>
            <a:ext cx="5230917" cy="29423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42" name="Picture 18" descr="NEWS! A New Gaston and LeFou Prequel Is Coming to Disney+! | the disney  food blog">
            <a:extLst>
              <a:ext uri="{FF2B5EF4-FFF2-40B4-BE49-F238E27FC236}">
                <a16:creationId xmlns:a16="http://schemas.microsoft.com/office/drawing/2014/main" id="{4222B666-E92D-4163-A3DF-6FF004AEB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7099" y="67872"/>
            <a:ext cx="6761433" cy="44219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44" name="Picture 20" descr="Disney's Beauty and the Beast Belle and Gaston Reddit AMA | POPSUGAR Love UK">
            <a:extLst>
              <a:ext uri="{FF2B5EF4-FFF2-40B4-BE49-F238E27FC236}">
                <a16:creationId xmlns:a16="http://schemas.microsoft.com/office/drawing/2014/main" id="{1AC8EAB0-7C2F-4BA3-867D-E15D5112AB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232" y="539409"/>
            <a:ext cx="8619706" cy="5766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46" name="Picture 22" descr="ruby's blogs: The Trial of Spongebob Squarepants and Mr. Krabs, Spongebob  proven not guilty.">
            <a:extLst>
              <a:ext uri="{FF2B5EF4-FFF2-40B4-BE49-F238E27FC236}">
                <a16:creationId xmlns:a16="http://schemas.microsoft.com/office/drawing/2014/main" id="{B32D0C59-3591-471C-BF35-51660AF69B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05" y="1103158"/>
            <a:ext cx="5521402" cy="44085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2" name="Picture 2" descr="Pixar Animation Studios review: The Incredibles – animatedkid">
            <a:extLst>
              <a:ext uri="{FF2B5EF4-FFF2-40B4-BE49-F238E27FC236}">
                <a16:creationId xmlns:a16="http://schemas.microsoft.com/office/drawing/2014/main" id="{E99E620F-E340-4255-9289-2D8D4C593B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6157" y="1580670"/>
            <a:ext cx="8406281" cy="3453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24" name="Picture 4" descr="Every Character From 'Finding Nemo,' Ranked - The Ringer">
            <a:extLst>
              <a:ext uri="{FF2B5EF4-FFF2-40B4-BE49-F238E27FC236}">
                <a16:creationId xmlns:a16="http://schemas.microsoft.com/office/drawing/2014/main" id="{081C4792-BA29-4209-9649-50EBA409DF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204788"/>
            <a:ext cx="11430000" cy="6448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30" name="Picture 10" descr="Finding Nemo Honest Trailer: The Ocean Is a Non-Stop Murder Parade">
            <a:extLst>
              <a:ext uri="{FF2B5EF4-FFF2-40B4-BE49-F238E27FC236}">
                <a16:creationId xmlns:a16="http://schemas.microsoft.com/office/drawing/2014/main" id="{88E99A04-63D1-4894-9452-250F38D68F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4551" y="927921"/>
            <a:ext cx="10377450" cy="50549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6" name="Picture 2" descr="PizzaRat trends worldwide after NYC rodent carries pizza down stairs | CBC  News">
            <a:extLst>
              <a:ext uri="{FF2B5EF4-FFF2-40B4-BE49-F238E27FC236}">
                <a16:creationId xmlns:a16="http://schemas.microsoft.com/office/drawing/2014/main" id="{F967982D-7FA9-4062-B6FB-D418701C4E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1712" y="1554117"/>
            <a:ext cx="6751700" cy="379999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37C46F-320D-4EEB-8B12-F7F8791633B3}"/>
              </a:ext>
            </a:extLst>
          </p:cNvPr>
          <p:cNvSpPr txBox="1"/>
          <p:nvPr/>
        </p:nvSpPr>
        <p:spPr>
          <a:xfrm>
            <a:off x="2472134" y="1598578"/>
            <a:ext cx="4865615" cy="369332"/>
          </a:xfrm>
          <a:prstGeom prst="rect">
            <a:avLst/>
          </a:prstGeom>
          <a:noFill/>
        </p:spPr>
        <p:txBody>
          <a:bodyPr wrap="square" rtlCol="0">
            <a:spAutoFit/>
          </a:bodyPr>
          <a:lstStyle/>
          <a:p>
            <a:r>
              <a:rPr lang="en-US" dirty="0"/>
              <a:t>New York City Pizza Rat</a:t>
            </a:r>
          </a:p>
        </p:txBody>
      </p:sp>
      <p:pic>
        <p:nvPicPr>
          <p:cNvPr id="16" name="Picture 2">
            <a:extLst>
              <a:ext uri="{FF2B5EF4-FFF2-40B4-BE49-F238E27FC236}">
                <a16:creationId xmlns:a16="http://schemas.microsoft.com/office/drawing/2014/main" id="{10B2F9E5-2151-4218-9985-521363BB6D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1232" y="1242068"/>
            <a:ext cx="8577707" cy="428885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 calcmode="lin" valueType="num">
                                      <p:cBhvr additive="base">
                                        <p:cTn id="13" dur="500" fill="hold"/>
                                        <p:tgtEl>
                                          <p:spTgt spid="1034"/>
                                        </p:tgtEl>
                                        <p:attrNameLst>
                                          <p:attrName>ppt_x</p:attrName>
                                        </p:attrNameLst>
                                      </p:cBhvr>
                                      <p:tavLst>
                                        <p:tav tm="0">
                                          <p:val>
                                            <p:strVal val="#ppt_x"/>
                                          </p:val>
                                        </p:tav>
                                        <p:tav tm="100000">
                                          <p:val>
                                            <p:strVal val="#ppt_x"/>
                                          </p:val>
                                        </p:tav>
                                      </p:tavLst>
                                    </p:anim>
                                    <p:anim calcmode="lin" valueType="num">
                                      <p:cBhvr additive="base">
                                        <p:cTn id="1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500" fill="hold"/>
                                        <p:tgtEl>
                                          <p:spTgt spid="1038"/>
                                        </p:tgtEl>
                                        <p:attrNameLst>
                                          <p:attrName>ppt_x</p:attrName>
                                        </p:attrNameLst>
                                      </p:cBhvr>
                                      <p:tavLst>
                                        <p:tav tm="0">
                                          <p:val>
                                            <p:strVal val="#ppt_x"/>
                                          </p:val>
                                        </p:tav>
                                        <p:tav tm="100000">
                                          <p:val>
                                            <p:strVal val="#ppt_x"/>
                                          </p:val>
                                        </p:tav>
                                      </p:tavLst>
                                    </p:anim>
                                    <p:anim calcmode="lin" valueType="num">
                                      <p:cBhvr additive="base">
                                        <p:cTn id="27"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2"/>
                                        </p:tgtEl>
                                        <p:attrNameLst>
                                          <p:attrName>style.visibility</p:attrName>
                                        </p:attrNameLst>
                                      </p:cBhvr>
                                      <p:to>
                                        <p:strVal val="visible"/>
                                      </p:to>
                                    </p:set>
                                    <p:anim calcmode="lin" valueType="num">
                                      <p:cBhvr additive="base">
                                        <p:cTn id="32" dur="500" fill="hold"/>
                                        <p:tgtEl>
                                          <p:spTgt spid="1042"/>
                                        </p:tgtEl>
                                        <p:attrNameLst>
                                          <p:attrName>ppt_x</p:attrName>
                                        </p:attrNameLst>
                                      </p:cBhvr>
                                      <p:tavLst>
                                        <p:tav tm="0">
                                          <p:val>
                                            <p:strVal val="#ppt_x"/>
                                          </p:val>
                                        </p:tav>
                                        <p:tav tm="100000">
                                          <p:val>
                                            <p:strVal val="#ppt_x"/>
                                          </p:val>
                                        </p:tav>
                                      </p:tavLst>
                                    </p:anim>
                                    <p:anim calcmode="lin" valueType="num">
                                      <p:cBhvr additive="base">
                                        <p:cTn id="33" dur="500" fill="hold"/>
                                        <p:tgtEl>
                                          <p:spTgt spid="104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40"/>
                                        </p:tgtEl>
                                        <p:attrNameLst>
                                          <p:attrName>style.visibility</p:attrName>
                                        </p:attrNameLst>
                                      </p:cBhvr>
                                      <p:to>
                                        <p:strVal val="visible"/>
                                      </p:to>
                                    </p:set>
                                    <p:anim calcmode="lin" valueType="num">
                                      <p:cBhvr additive="base">
                                        <p:cTn id="36" dur="500" fill="hold"/>
                                        <p:tgtEl>
                                          <p:spTgt spid="1040"/>
                                        </p:tgtEl>
                                        <p:attrNameLst>
                                          <p:attrName>ppt_x</p:attrName>
                                        </p:attrNameLst>
                                      </p:cBhvr>
                                      <p:tavLst>
                                        <p:tav tm="0">
                                          <p:val>
                                            <p:strVal val="#ppt_x"/>
                                          </p:val>
                                        </p:tav>
                                        <p:tav tm="100000">
                                          <p:val>
                                            <p:strVal val="#ppt_x"/>
                                          </p:val>
                                        </p:tav>
                                      </p:tavLst>
                                    </p:anim>
                                    <p:anim calcmode="lin" valueType="num">
                                      <p:cBhvr additive="base">
                                        <p:cTn id="37"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44"/>
                                        </p:tgtEl>
                                        <p:attrNameLst>
                                          <p:attrName>style.visibility</p:attrName>
                                        </p:attrNameLst>
                                      </p:cBhvr>
                                      <p:to>
                                        <p:strVal val="visible"/>
                                      </p:to>
                                    </p:set>
                                    <p:animEffect transition="in" filter="fade">
                                      <p:cBhvr>
                                        <p:cTn id="42" dur="1000"/>
                                        <p:tgtEl>
                                          <p:spTgt spid="1044"/>
                                        </p:tgtEl>
                                      </p:cBhvr>
                                    </p:animEffect>
                                    <p:anim calcmode="lin" valueType="num">
                                      <p:cBhvr>
                                        <p:cTn id="43" dur="1000" fill="hold"/>
                                        <p:tgtEl>
                                          <p:spTgt spid="1044"/>
                                        </p:tgtEl>
                                        <p:attrNameLst>
                                          <p:attrName>ppt_x</p:attrName>
                                        </p:attrNameLst>
                                      </p:cBhvr>
                                      <p:tavLst>
                                        <p:tav tm="0">
                                          <p:val>
                                            <p:strVal val="#ppt_x"/>
                                          </p:val>
                                        </p:tav>
                                        <p:tav tm="100000">
                                          <p:val>
                                            <p:strVal val="#ppt_x"/>
                                          </p:val>
                                        </p:tav>
                                      </p:tavLst>
                                    </p:anim>
                                    <p:anim calcmode="lin" valueType="num">
                                      <p:cBhvr>
                                        <p:cTn id="44"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6"/>
                                        </p:tgtEl>
                                        <p:attrNameLst>
                                          <p:attrName>style.visibility</p:attrName>
                                        </p:attrNameLst>
                                      </p:cBhvr>
                                      <p:to>
                                        <p:strVal val="visible"/>
                                      </p:to>
                                    </p:set>
                                    <p:anim calcmode="lin" valueType="num">
                                      <p:cBhvr additive="base">
                                        <p:cTn id="49" dur="500" fill="hold"/>
                                        <p:tgtEl>
                                          <p:spTgt spid="1046"/>
                                        </p:tgtEl>
                                        <p:attrNameLst>
                                          <p:attrName>ppt_x</p:attrName>
                                        </p:attrNameLst>
                                      </p:cBhvr>
                                      <p:tavLst>
                                        <p:tav tm="0">
                                          <p:val>
                                            <p:strVal val="#ppt_x"/>
                                          </p:val>
                                        </p:tav>
                                        <p:tav tm="100000">
                                          <p:val>
                                            <p:strVal val="#ppt_x"/>
                                          </p:val>
                                        </p:tav>
                                      </p:tavLst>
                                    </p:anim>
                                    <p:anim calcmode="lin" valueType="num">
                                      <p:cBhvr additive="base">
                                        <p:cTn id="50" dur="500" fill="hold"/>
                                        <p:tgtEl>
                                          <p:spTgt spid="10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122"/>
                                        </p:tgtEl>
                                        <p:attrNameLst>
                                          <p:attrName>style.visibility</p:attrName>
                                        </p:attrNameLst>
                                      </p:cBhvr>
                                      <p:to>
                                        <p:strVal val="visible"/>
                                      </p:to>
                                    </p:set>
                                    <p:anim calcmode="lin" valueType="num">
                                      <p:cBhvr additive="base">
                                        <p:cTn id="55" dur="500" fill="hold"/>
                                        <p:tgtEl>
                                          <p:spTgt spid="5122"/>
                                        </p:tgtEl>
                                        <p:attrNameLst>
                                          <p:attrName>ppt_x</p:attrName>
                                        </p:attrNameLst>
                                      </p:cBhvr>
                                      <p:tavLst>
                                        <p:tav tm="0">
                                          <p:val>
                                            <p:strVal val="#ppt_x"/>
                                          </p:val>
                                        </p:tav>
                                        <p:tav tm="100000">
                                          <p:val>
                                            <p:strVal val="#ppt_x"/>
                                          </p:val>
                                        </p:tav>
                                      </p:tavLst>
                                    </p:anim>
                                    <p:anim calcmode="lin" valueType="num">
                                      <p:cBhvr additive="base">
                                        <p:cTn id="5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24"/>
                                        </p:tgtEl>
                                        <p:attrNameLst>
                                          <p:attrName>style.visibility</p:attrName>
                                        </p:attrNameLst>
                                      </p:cBhvr>
                                      <p:to>
                                        <p:strVal val="visible"/>
                                      </p:to>
                                    </p:set>
                                    <p:anim calcmode="lin" valueType="num">
                                      <p:cBhvr additive="base">
                                        <p:cTn id="61" dur="500" fill="hold"/>
                                        <p:tgtEl>
                                          <p:spTgt spid="5124"/>
                                        </p:tgtEl>
                                        <p:attrNameLst>
                                          <p:attrName>ppt_x</p:attrName>
                                        </p:attrNameLst>
                                      </p:cBhvr>
                                      <p:tavLst>
                                        <p:tav tm="0">
                                          <p:val>
                                            <p:strVal val="#ppt_x"/>
                                          </p:val>
                                        </p:tav>
                                        <p:tav tm="100000">
                                          <p:val>
                                            <p:strVal val="#ppt_x"/>
                                          </p:val>
                                        </p:tav>
                                      </p:tavLst>
                                    </p:anim>
                                    <p:anim calcmode="lin" valueType="num">
                                      <p:cBhvr additive="base">
                                        <p:cTn id="62"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130"/>
                                        </p:tgtEl>
                                        <p:attrNameLst>
                                          <p:attrName>style.visibility</p:attrName>
                                        </p:attrNameLst>
                                      </p:cBhvr>
                                      <p:to>
                                        <p:strVal val="visible"/>
                                      </p:to>
                                    </p:set>
                                    <p:animEffect transition="in" filter="fade">
                                      <p:cBhvr>
                                        <p:cTn id="67" dur="1000"/>
                                        <p:tgtEl>
                                          <p:spTgt spid="5130"/>
                                        </p:tgtEl>
                                      </p:cBhvr>
                                    </p:animEffect>
                                    <p:anim calcmode="lin" valueType="num">
                                      <p:cBhvr>
                                        <p:cTn id="68" dur="1000" fill="hold"/>
                                        <p:tgtEl>
                                          <p:spTgt spid="5130"/>
                                        </p:tgtEl>
                                        <p:attrNameLst>
                                          <p:attrName>ppt_x</p:attrName>
                                        </p:attrNameLst>
                                      </p:cBhvr>
                                      <p:tavLst>
                                        <p:tav tm="0">
                                          <p:val>
                                            <p:strVal val="#ppt_x"/>
                                          </p:val>
                                        </p:tav>
                                        <p:tav tm="100000">
                                          <p:val>
                                            <p:strVal val="#ppt_x"/>
                                          </p:val>
                                        </p:tav>
                                      </p:tavLst>
                                    </p:anim>
                                    <p:anim calcmode="lin" valueType="num">
                                      <p:cBhvr>
                                        <p:cTn id="69"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12" fill="hold" nodeType="clickEffect">
                                  <p:stCondLst>
                                    <p:cond delay="0"/>
                                  </p:stCondLst>
                                  <p:childTnLst>
                                    <p:set>
                                      <p:cBhvr>
                                        <p:cTn id="73" dur="1" fill="hold">
                                          <p:stCondLst>
                                            <p:cond delay="0"/>
                                          </p:stCondLst>
                                        </p:cTn>
                                        <p:tgtEl>
                                          <p:spTgt spid="1026"/>
                                        </p:tgtEl>
                                        <p:attrNameLst>
                                          <p:attrName>style.visibility</p:attrName>
                                        </p:attrNameLst>
                                      </p:cBhvr>
                                      <p:to>
                                        <p:strVal val="visible"/>
                                      </p:to>
                                    </p:set>
                                    <p:anim calcmode="lin" valueType="num">
                                      <p:cBhvr additive="base">
                                        <p:cTn id="74" dur="900" fill="hold"/>
                                        <p:tgtEl>
                                          <p:spTgt spid="1026"/>
                                        </p:tgtEl>
                                        <p:attrNameLst>
                                          <p:attrName>ppt_x</p:attrName>
                                        </p:attrNameLst>
                                      </p:cBhvr>
                                      <p:tavLst>
                                        <p:tav tm="0">
                                          <p:val>
                                            <p:strVal val="0-#ppt_w/2"/>
                                          </p:val>
                                        </p:tav>
                                        <p:tav tm="100000">
                                          <p:val>
                                            <p:strVal val="#ppt_x"/>
                                          </p:val>
                                        </p:tav>
                                      </p:tavLst>
                                    </p:anim>
                                    <p:anim calcmode="lin" valueType="num">
                                      <p:cBhvr additive="base">
                                        <p:cTn id="75" dur="900" fill="hold"/>
                                        <p:tgtEl>
                                          <p:spTgt spid="1026"/>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900" fill="hold"/>
                                        <p:tgtEl>
                                          <p:spTgt spid="3"/>
                                        </p:tgtEl>
                                        <p:attrNameLst>
                                          <p:attrName>ppt_x</p:attrName>
                                        </p:attrNameLst>
                                      </p:cBhvr>
                                      <p:tavLst>
                                        <p:tav tm="0">
                                          <p:val>
                                            <p:strVal val="1+#ppt_w/2"/>
                                          </p:val>
                                        </p:tav>
                                        <p:tav tm="100000">
                                          <p:val>
                                            <p:strVal val="#ppt_x"/>
                                          </p:val>
                                        </p:tav>
                                      </p:tavLst>
                                    </p:anim>
                                    <p:anim calcmode="lin" valueType="num">
                                      <p:cBhvr additive="base">
                                        <p:cTn id="79" dur="9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05687" y="125797"/>
            <a:ext cx="10396882" cy="533400"/>
          </a:xfrm>
        </p:spPr>
        <p:txBody>
          <a:bodyPr>
            <a:normAutofit fontScale="90000"/>
          </a:bodyPr>
          <a:lstStyle/>
          <a:p>
            <a:r>
              <a:rPr lang="en-US" dirty="0"/>
              <a:t>Understanding relationship styles</a:t>
            </a:r>
          </a:p>
        </p:txBody>
      </p:sp>
      <p:pic>
        <p:nvPicPr>
          <p:cNvPr id="2052" name="Picture 4" descr="Bartholomew's two-dimensional model of attachment. | Download Scientific  Diagram">
            <a:extLst>
              <a:ext uri="{FF2B5EF4-FFF2-40B4-BE49-F238E27FC236}">
                <a16:creationId xmlns:a16="http://schemas.microsoft.com/office/drawing/2014/main" id="{FA153181-93E4-4EBB-9745-D1C66FCC5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795338"/>
            <a:ext cx="7086600"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D886B2-1B7E-4C24-999D-CB0756B5AEAD}"/>
              </a:ext>
            </a:extLst>
          </p:cNvPr>
          <p:cNvSpPr txBox="1"/>
          <p:nvPr/>
        </p:nvSpPr>
        <p:spPr>
          <a:xfrm>
            <a:off x="2552700" y="3741490"/>
            <a:ext cx="4228050" cy="369332"/>
          </a:xfrm>
          <a:prstGeom prst="rect">
            <a:avLst/>
          </a:prstGeom>
          <a:noFill/>
        </p:spPr>
        <p:txBody>
          <a:bodyPr wrap="square" rtlCol="0">
            <a:spAutoFit/>
          </a:bodyPr>
          <a:lstStyle/>
          <a:p>
            <a:r>
              <a:rPr lang="en-US" dirty="0">
                <a:solidFill>
                  <a:schemeClr val="bg1"/>
                </a:solidFill>
              </a:rPr>
              <a:t>Sometimes called </a:t>
            </a:r>
            <a:r>
              <a:rPr lang="en-US" b="1" dirty="0">
                <a:solidFill>
                  <a:schemeClr val="bg1"/>
                </a:solidFill>
              </a:rPr>
              <a:t>ambivalent</a:t>
            </a:r>
          </a:p>
        </p:txBody>
      </p:sp>
    </p:spTree>
    <p:extLst>
      <p:ext uri="{BB962C8B-B14F-4D97-AF65-F5344CB8AC3E}">
        <p14:creationId xmlns:p14="http://schemas.microsoft.com/office/powerpoint/2010/main" val="339101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05687" y="125797"/>
            <a:ext cx="10396882" cy="533400"/>
          </a:xfrm>
        </p:spPr>
        <p:txBody>
          <a:bodyPr>
            <a:normAutofit fontScale="90000"/>
          </a:bodyPr>
          <a:lstStyle/>
          <a:p>
            <a:r>
              <a:rPr lang="en-US" dirty="0"/>
              <a:t>Understanding relationship styles</a:t>
            </a:r>
          </a:p>
        </p:txBody>
      </p:sp>
      <p:sp>
        <p:nvSpPr>
          <p:cNvPr id="6" name="TextBox 5">
            <a:extLst>
              <a:ext uri="{FF2B5EF4-FFF2-40B4-BE49-F238E27FC236}">
                <a16:creationId xmlns:a16="http://schemas.microsoft.com/office/drawing/2014/main" id="{C4B43624-A7FE-40FB-B5AE-7F1BEC3E88FB}"/>
              </a:ext>
            </a:extLst>
          </p:cNvPr>
          <p:cNvSpPr txBox="1"/>
          <p:nvPr/>
        </p:nvSpPr>
        <p:spPr>
          <a:xfrm>
            <a:off x="596630" y="3964382"/>
            <a:ext cx="6094602" cy="2585323"/>
          </a:xfrm>
          <a:prstGeom prst="rect">
            <a:avLst/>
          </a:prstGeom>
          <a:noFill/>
        </p:spPr>
        <p:txBody>
          <a:bodyPr wrap="square">
            <a:spAutoFit/>
          </a:bodyPr>
          <a:lstStyle/>
          <a:p>
            <a:r>
              <a:rPr lang="en-US" sz="1800" b="0" i="1" dirty="0">
                <a:effectLst/>
                <a:latin typeface="Times-Italic"/>
              </a:rPr>
              <a:t>eros </a:t>
            </a:r>
            <a:r>
              <a:rPr lang="en-US" sz="1800" b="0" i="0" dirty="0">
                <a:effectLst/>
                <a:latin typeface="Times-Roman"/>
              </a:rPr>
              <a:t>(romantic, passionate love), </a:t>
            </a:r>
          </a:p>
          <a:p>
            <a:r>
              <a:rPr lang="en-US" sz="1800" b="0" i="1" dirty="0" err="1">
                <a:effectLst/>
                <a:latin typeface="Times-Italic"/>
              </a:rPr>
              <a:t>ludus</a:t>
            </a:r>
            <a:r>
              <a:rPr lang="en-US" sz="1800" b="0" i="1" dirty="0">
                <a:effectLst/>
                <a:latin typeface="Times-Italic"/>
              </a:rPr>
              <a:t> </a:t>
            </a:r>
            <a:r>
              <a:rPr lang="en-US" sz="1800" b="0" i="0" dirty="0">
                <a:effectLst/>
                <a:latin typeface="Times-Roman"/>
              </a:rPr>
              <a:t>(game-playing love), and </a:t>
            </a:r>
          </a:p>
          <a:p>
            <a:r>
              <a:rPr lang="en-US" sz="1800" b="0" i="1" dirty="0">
                <a:effectLst/>
                <a:latin typeface="Times-Italic"/>
              </a:rPr>
              <a:t>storge </a:t>
            </a:r>
            <a:r>
              <a:rPr lang="en-US" sz="1800" b="0" i="0" dirty="0">
                <a:effectLst/>
                <a:latin typeface="Times-Roman"/>
              </a:rPr>
              <a:t>(friendship love); </a:t>
            </a:r>
            <a:endParaRPr lang="en-US" dirty="0">
              <a:latin typeface="Times-Roman"/>
            </a:endParaRPr>
          </a:p>
          <a:p>
            <a:endParaRPr lang="en-US" sz="1800" b="0" i="0" dirty="0">
              <a:effectLst/>
              <a:latin typeface="Times-Roman"/>
            </a:endParaRPr>
          </a:p>
          <a:p>
            <a:r>
              <a:rPr lang="en-US" sz="1800" b="0" i="0" dirty="0">
                <a:effectLst/>
                <a:latin typeface="Times-Roman"/>
              </a:rPr>
              <a:t>three secondary styles (seen as compounds of the primaries): </a:t>
            </a:r>
            <a:r>
              <a:rPr lang="en-US" sz="1800" b="1" i="1" u="sng" dirty="0">
                <a:effectLst/>
                <a:latin typeface="Times-Italic"/>
              </a:rPr>
              <a:t>mania </a:t>
            </a:r>
            <a:r>
              <a:rPr lang="en-US" sz="1800" b="1" i="0" u="sng" dirty="0">
                <a:effectLst/>
                <a:latin typeface="Times-Roman"/>
              </a:rPr>
              <a:t>(possessive, dependent love), </a:t>
            </a:r>
          </a:p>
          <a:p>
            <a:r>
              <a:rPr lang="en-US" sz="1800" b="0" i="1" dirty="0">
                <a:effectLst/>
                <a:latin typeface="Times-Italic"/>
              </a:rPr>
              <a:t>pragma </a:t>
            </a:r>
            <a:r>
              <a:rPr lang="en-US" sz="1800" b="0" i="0" dirty="0">
                <a:effectLst/>
                <a:latin typeface="Times-Roman"/>
              </a:rPr>
              <a:t>(logical, "shopping-list" love), and</a:t>
            </a:r>
            <a:br>
              <a:rPr lang="en-US" sz="1800" b="0" i="0" dirty="0">
                <a:effectLst/>
                <a:latin typeface="Times-Roman"/>
              </a:rPr>
            </a:br>
            <a:r>
              <a:rPr lang="en-US" sz="1800" b="0" i="1" dirty="0">
                <a:effectLst/>
                <a:latin typeface="Times-Italic"/>
              </a:rPr>
              <a:t>agape </a:t>
            </a:r>
            <a:r>
              <a:rPr lang="en-US" sz="1800" b="0" i="0" dirty="0">
                <a:effectLst/>
                <a:latin typeface="Times-Roman"/>
              </a:rPr>
              <a:t>(selfless, all-giving love)</a:t>
            </a:r>
            <a:r>
              <a:rPr lang="en-US" dirty="0"/>
              <a:t> </a:t>
            </a:r>
            <a:br>
              <a:rPr lang="en-US" dirty="0"/>
            </a:br>
            <a:endParaRPr lang="en-US" dirty="0"/>
          </a:p>
        </p:txBody>
      </p:sp>
      <p:sp>
        <p:nvSpPr>
          <p:cNvPr id="7" name="TextBox 6">
            <a:extLst>
              <a:ext uri="{FF2B5EF4-FFF2-40B4-BE49-F238E27FC236}">
                <a16:creationId xmlns:a16="http://schemas.microsoft.com/office/drawing/2014/main" id="{37E3AEF8-7A11-4A84-B0E4-42D2EE2A81CF}"/>
              </a:ext>
            </a:extLst>
          </p:cNvPr>
          <p:cNvSpPr txBox="1"/>
          <p:nvPr/>
        </p:nvSpPr>
        <p:spPr>
          <a:xfrm>
            <a:off x="596630" y="726231"/>
            <a:ext cx="10314003" cy="3416320"/>
          </a:xfrm>
          <a:prstGeom prst="rect">
            <a:avLst/>
          </a:prstGeom>
          <a:noFill/>
        </p:spPr>
        <p:txBody>
          <a:bodyPr wrap="square">
            <a:spAutoFit/>
          </a:bodyPr>
          <a:lstStyle/>
          <a:p>
            <a:r>
              <a:rPr lang="en-US" dirty="0"/>
              <a:t>Beyond roles, what are the </a:t>
            </a:r>
            <a:r>
              <a:rPr lang="en-US" b="1" u="sng" dirty="0"/>
              <a:t>rules</a:t>
            </a:r>
            <a:r>
              <a:rPr lang="en-US" dirty="0"/>
              <a:t> for a relationship?</a:t>
            </a:r>
          </a:p>
          <a:p>
            <a:r>
              <a:rPr lang="en-US" dirty="0"/>
              <a:t>Can a neighbor borrow your tools?</a:t>
            </a:r>
          </a:p>
          <a:p>
            <a:r>
              <a:rPr lang="en-US" dirty="0"/>
              <a:t>Can a friend borrow money or crash on your couch for a few days? A few months? More?</a:t>
            </a:r>
          </a:p>
          <a:p>
            <a:r>
              <a:rPr lang="en-US" dirty="0"/>
              <a:t>Do you share a bank account with your spouse? Your fiancée? Your significant other?</a:t>
            </a:r>
          </a:p>
          <a:p>
            <a:r>
              <a:rPr lang="en-US" dirty="0"/>
              <a:t>Do you share phones or use each other’s phone(s) or car(s)?</a:t>
            </a:r>
          </a:p>
          <a:p>
            <a:r>
              <a:rPr lang="en-US" dirty="0"/>
              <a:t>Can your S/O spend time with their best friend without checking in? Spend the night? Go on a trip together and share a room? Share a bed? Hold hands? Kiss on the cheek? Do each other’s hair? Snuggle under a blanket together? Would it matter what the gender of their best friend is? Why?</a:t>
            </a:r>
          </a:p>
          <a:p>
            <a:r>
              <a:rPr lang="en-US" dirty="0"/>
              <a:t>Can they call your outfit ugly if they’re being honest? Can they tell you that your weight is getting to be unattractive (too thin or too heavy?)</a:t>
            </a:r>
            <a:br>
              <a:rPr lang="en-US" dirty="0"/>
            </a:br>
            <a:endParaRPr lang="en-US" dirty="0"/>
          </a:p>
        </p:txBody>
      </p:sp>
    </p:spTree>
    <p:extLst>
      <p:ext uri="{BB962C8B-B14F-4D97-AF65-F5344CB8AC3E}">
        <p14:creationId xmlns:p14="http://schemas.microsoft.com/office/powerpoint/2010/main" val="29176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anim calcmode="lin" valueType="num">
                                      <p:cBhvr>
                                        <p:cTn id="2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down)">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05687" y="125797"/>
            <a:ext cx="10396882" cy="533400"/>
          </a:xfrm>
        </p:spPr>
        <p:txBody>
          <a:bodyPr>
            <a:normAutofit fontScale="90000"/>
          </a:bodyPr>
          <a:lstStyle/>
          <a:p>
            <a:r>
              <a:rPr lang="en-US" dirty="0"/>
              <a:t>Understanding relationship styles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42875" y="853962"/>
            <a:ext cx="11772900"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Scales/Screeners can help with understanding the different parts to a relationship such as conflict resolution, common goals, or communication patterns as seen in this 1990 study.</a:t>
            </a:r>
          </a:p>
          <a:p>
            <a:r>
              <a:rPr lang="en-US" sz="3600" dirty="0">
                <a:hlinkClick r:id="rId2"/>
              </a:rPr>
              <a:t>https://fetzer.org/sites/default/files/images/stories/pdf/selfmeasures/Different_Types_of_Love_LOVE_ATTITUDES.pdf</a:t>
            </a:r>
            <a:r>
              <a:rPr lang="en-US" sz="3600" dirty="0"/>
              <a:t> </a:t>
            </a:r>
          </a:p>
          <a:p>
            <a:r>
              <a:rPr lang="en-US" sz="3600" dirty="0">
                <a:hlinkClick r:id="rId3"/>
              </a:rPr>
              <a:t>https://www.psytoolkit.org/cgi-bin/3.1.0/survey?s=saJze</a:t>
            </a:r>
            <a:r>
              <a:rPr lang="en-US" sz="3600" dirty="0"/>
              <a:t> </a:t>
            </a:r>
          </a:p>
          <a:p>
            <a:endParaRPr lang="en-US" dirty="0"/>
          </a:p>
        </p:txBody>
      </p:sp>
      <p:pic>
        <p:nvPicPr>
          <p:cNvPr id="5" name="Picture 4">
            <a:extLst>
              <a:ext uri="{FF2B5EF4-FFF2-40B4-BE49-F238E27FC236}">
                <a16:creationId xmlns:a16="http://schemas.microsoft.com/office/drawing/2014/main" id="{A2826CDA-D893-41C5-8D12-C24A0F01F6C2}"/>
              </a:ext>
            </a:extLst>
          </p:cNvPr>
          <p:cNvPicPr>
            <a:picLocks noChangeAspect="1"/>
          </p:cNvPicPr>
          <p:nvPr/>
        </p:nvPicPr>
        <p:blipFill>
          <a:blip r:embed="rId4"/>
          <a:stretch>
            <a:fillRect/>
          </a:stretch>
        </p:blipFill>
        <p:spPr>
          <a:xfrm>
            <a:off x="2678097" y="0"/>
            <a:ext cx="6835806" cy="6858000"/>
          </a:xfrm>
          <a:prstGeom prst="rect">
            <a:avLst/>
          </a:prstGeom>
        </p:spPr>
      </p:pic>
      <p:pic>
        <p:nvPicPr>
          <p:cNvPr id="9" name="Picture 8">
            <a:extLst>
              <a:ext uri="{FF2B5EF4-FFF2-40B4-BE49-F238E27FC236}">
                <a16:creationId xmlns:a16="http://schemas.microsoft.com/office/drawing/2014/main" id="{511820EE-784C-4808-953D-DDC2285C8BA1}"/>
              </a:ext>
            </a:extLst>
          </p:cNvPr>
          <p:cNvPicPr>
            <a:picLocks noChangeAspect="1"/>
          </p:cNvPicPr>
          <p:nvPr/>
        </p:nvPicPr>
        <p:blipFill>
          <a:blip r:embed="rId5"/>
          <a:stretch>
            <a:fillRect/>
          </a:stretch>
        </p:blipFill>
        <p:spPr>
          <a:xfrm>
            <a:off x="758895" y="0"/>
            <a:ext cx="10674210" cy="6858000"/>
          </a:xfrm>
          <a:prstGeom prst="rect">
            <a:avLst/>
          </a:prstGeom>
        </p:spPr>
      </p:pic>
      <p:sp>
        <p:nvSpPr>
          <p:cNvPr id="10" name="TextBox 9">
            <a:extLst>
              <a:ext uri="{FF2B5EF4-FFF2-40B4-BE49-F238E27FC236}">
                <a16:creationId xmlns:a16="http://schemas.microsoft.com/office/drawing/2014/main" id="{34F4B2C9-E496-41C0-AB31-522CE39B87C9}"/>
              </a:ext>
            </a:extLst>
          </p:cNvPr>
          <p:cNvSpPr txBox="1"/>
          <p:nvPr/>
        </p:nvSpPr>
        <p:spPr>
          <a:xfrm>
            <a:off x="1790700" y="198106"/>
            <a:ext cx="8896350" cy="646331"/>
          </a:xfrm>
          <a:prstGeom prst="rect">
            <a:avLst/>
          </a:prstGeom>
          <a:noFill/>
        </p:spPr>
        <p:txBody>
          <a:bodyPr wrap="square" rtlCol="0">
            <a:spAutoFit/>
          </a:bodyPr>
          <a:lstStyle/>
          <a:p>
            <a:r>
              <a:rPr lang="en-US" dirty="0">
                <a:solidFill>
                  <a:schemeClr val="accent6">
                    <a:lumMod val="75000"/>
                  </a:schemeClr>
                </a:solidFill>
              </a:rPr>
              <a:t>The probability that attachment style and love attitudes are not related in areas all areas but Pragma are very low.</a:t>
            </a:r>
          </a:p>
        </p:txBody>
      </p:sp>
    </p:spTree>
    <p:extLst>
      <p:ext uri="{BB962C8B-B14F-4D97-AF65-F5344CB8AC3E}">
        <p14:creationId xmlns:p14="http://schemas.microsoft.com/office/powerpoint/2010/main" val="41902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Understanding relationship styles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213065" y="1351308"/>
            <a:ext cx="11585358"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a:r>
              <a:rPr lang="en-US" sz="2800" b="0" i="0" dirty="0">
                <a:effectLst/>
                <a:latin typeface="opensans"/>
              </a:rPr>
              <a:t>Codependency refers to enabling and controlling behaviors, poor boundaries, lack of self-care, and focusing on other’s needs instead of one’s own needs. And while the teaching of codependency can be immensely helpful in dealing with individuals who have a chronic pattern of these traits, labeling every partner of an addict as “codependent” is damaging. It implies that there is something wrong with the codependent person because they have been impacted by a person struggling with addiction. Experiencing trauma reactions such as hypervigilance, increased anxiety and depression, re-experiencing the event, emotional numbing, need to control, irritability, etc. as a result of a loved one’s addiction and behavior is not codependency. </a:t>
            </a:r>
          </a:p>
          <a:p>
            <a:endParaRPr lang="en-US" dirty="0"/>
          </a:p>
        </p:txBody>
      </p:sp>
    </p:spTree>
    <p:extLst>
      <p:ext uri="{BB962C8B-B14F-4D97-AF65-F5344CB8AC3E}">
        <p14:creationId xmlns:p14="http://schemas.microsoft.com/office/powerpoint/2010/main" val="234448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Understanding relationship styles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213065" y="1351308"/>
            <a:ext cx="11585358"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l"/>
            <a:r>
              <a:rPr lang="en-US" sz="2800" b="0" i="0" dirty="0">
                <a:effectLst/>
                <a:latin typeface="opensans"/>
              </a:rPr>
              <a:t>In his book, “Transcending Post-Infidelity Stress Disorder” Dennis </a:t>
            </a:r>
            <a:r>
              <a:rPr lang="en-US" sz="2800" b="0" i="0" dirty="0" err="1">
                <a:effectLst/>
                <a:latin typeface="opensans"/>
              </a:rPr>
              <a:t>Ortman</a:t>
            </a:r>
            <a:r>
              <a:rPr lang="en-US" sz="2800" b="0" i="0" dirty="0">
                <a:effectLst/>
                <a:latin typeface="opensans"/>
              </a:rPr>
              <a:t>, Ph.D. explains how these symptoms are normal reactions to an extraordinary event, a discovery of partner’s lies and betrayal. He further explains that the word trauma means “wound,” and the betrayed partner has been wounded to the core of his/her being by their partner’s betrayal of trust.</a:t>
            </a:r>
          </a:p>
          <a:p>
            <a:pPr algn="l"/>
            <a:r>
              <a:rPr lang="en-US" sz="2800" b="0" i="0" dirty="0">
                <a:effectLst/>
                <a:latin typeface="opensans"/>
              </a:rPr>
              <a:t>Sadly, partners of individuals struggling with substance or behavioral addictions often get assigned the label “codependent.” Sometimes the hypervigilance and controlling behaviors of the partner are related more to re-experiencing traumatic feelings triggered by memories from the effects of their partner’s addiction. Therapy should always be trauma-informed. Instead of labeling someone “codependent,” it’s important to recognize that these are normal reactions to trauma and not psychopathology.</a:t>
            </a:r>
          </a:p>
          <a:p>
            <a:endParaRPr lang="en-US" dirty="0"/>
          </a:p>
        </p:txBody>
      </p:sp>
    </p:spTree>
    <p:extLst>
      <p:ext uri="{BB962C8B-B14F-4D97-AF65-F5344CB8AC3E}">
        <p14:creationId xmlns:p14="http://schemas.microsoft.com/office/powerpoint/2010/main" val="4154343826"/>
      </p:ext>
    </p:extLst>
  </p:cSld>
  <p:clrMapOvr>
    <a:masterClrMapping/>
  </p:clrMapOvr>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482</TotalTime>
  <Words>2766</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Century Gothic</vt:lpstr>
      <vt:lpstr>Gulliver-Regular</vt:lpstr>
      <vt:lpstr>Nunito</vt:lpstr>
      <vt:lpstr>opensans</vt:lpstr>
      <vt:lpstr>Roboto</vt:lpstr>
      <vt:lpstr>Times-Italic</vt:lpstr>
      <vt:lpstr>TimesLTStd-Italic</vt:lpstr>
      <vt:lpstr>TimesLTStd-Roman</vt:lpstr>
      <vt:lpstr>Times-Roman</vt:lpstr>
      <vt:lpstr>Wingdings 2</vt:lpstr>
      <vt:lpstr>Quotable</vt:lpstr>
      <vt:lpstr>Understanding Relationships Scientifically and Helping with Pattern Recognition </vt:lpstr>
      <vt:lpstr>Thinking about the problem</vt:lpstr>
      <vt:lpstr>Understanding relationship styles</vt:lpstr>
      <vt:lpstr>Understanding relationship styles</vt:lpstr>
      <vt:lpstr>Understanding relationship styles</vt:lpstr>
      <vt:lpstr>Understanding relationship styles</vt:lpstr>
      <vt:lpstr>Understanding relationship styles</vt:lpstr>
      <vt:lpstr>Understanding relationship styles</vt:lpstr>
      <vt:lpstr>Understanding relationship styles</vt:lpstr>
      <vt:lpstr>Wheel of Power and Control (Wheel of Domestic Violence)</vt:lpstr>
      <vt:lpstr>Wheel of Power and Control</vt:lpstr>
      <vt:lpstr>Cycle of Abuse</vt:lpstr>
      <vt:lpstr>The Four Horsemen of poor relationships</vt:lpstr>
      <vt:lpstr>Love attitudes and patterns</vt:lpstr>
      <vt:lpstr>Conflict, Problem Solving, and the Vagus Nerve</vt:lpstr>
      <vt:lpstr>Wheel of Equality</vt:lpstr>
      <vt:lpstr>Love Languages and Drives</vt:lpstr>
      <vt:lpstr>The sound relationship house</vt:lpstr>
      <vt:lpstr>What is Love?</vt:lpstr>
      <vt:lpstr>Understanding relationship styles: Family</vt:lpstr>
      <vt:lpstr>Understanding relationship styles: Family</vt:lpstr>
      <vt:lpstr>Understanding relationship styles: Family</vt:lpstr>
      <vt:lpstr>The takeaway:</vt:lpstr>
      <vt:lpstr>Control vs Caring: Discussion #2  </vt:lpstr>
      <vt:lpstr>Understanding relationship styles: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Relationships</dc:title>
  <dc:creator>Debroeck, Leo</dc:creator>
  <cp:lastModifiedBy>Matt Hiltibran</cp:lastModifiedBy>
  <cp:revision>20</cp:revision>
  <dcterms:created xsi:type="dcterms:W3CDTF">2020-11-02T22:44:34Z</dcterms:created>
  <dcterms:modified xsi:type="dcterms:W3CDTF">2021-08-12T20:45:46Z</dcterms:modified>
</cp:coreProperties>
</file>